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Lst>
  <p:sldSz cx="18288000" cy="10287000"/>
  <p:notesSz cx="6858000" cy="9144000"/>
  <p:embeddedFontLst>
    <p:embeddedFont>
      <p:font typeface="Arial Bold" panose="020B0704020202020204" pitchFamily="34" charset="0"/>
      <p:regular r:id="rId17"/>
      <p:bold r:id="rId18"/>
    </p:embeddedFont>
    <p:embeddedFont>
      <p:font typeface="FS Albert" panose="020B0604020202020204" charset="0"/>
      <p:regular r:id="rId19"/>
    </p:embeddedFont>
    <p:embeddedFont>
      <p:font typeface="Calibri" panose="020F0502020204030204" pitchFamily="34" charset="0"/>
      <p:regular r:id="rId20"/>
      <p:bold r:id="rId21"/>
      <p:italic r:id="rId22"/>
      <p:boldItalic r:id="rId23"/>
    </p:embeddedFont>
    <p:embeddedFont>
      <p:font typeface="Arial" panose="020B0604020202020204" pitchFamily="3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5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25.04.2025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Remember to stand,  take a deep breath, and introduce the charity and yourself. You do no need to rush; start your presentation calmly and pace yourself.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[OPTIONAL SLIDE - Add photos or text to share the story of a young person in the class with their permission]</a:t>
            </a:r>
          </a:p>
          <a:p>
            <a:endParaRPr lang="en-US"/>
          </a:p>
          <a:p>
            <a:r>
              <a:rPr lang="en-US"/>
              <a:t>[You can use one of these templates to help: https://www.clapa.com/awareness-week/tell-your-story/#templates]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[OPTIONAL SLIDE - Edit contents to fit age range and class topics]</a:t>
            </a:r>
          </a:p>
          <a:p>
            <a:endParaRPr lang="en-US"/>
          </a:p>
          <a:p>
            <a:r>
              <a:rPr lang="en-US"/>
              <a:t>Being born with a cleft means you might have to have lots of operations. </a:t>
            </a:r>
          </a:p>
          <a:p>
            <a:endParaRPr lang="en-US"/>
          </a:p>
          <a:p>
            <a:r>
              <a:rPr lang="en-US"/>
              <a:t>If you had to go to hospital to have an operation, how would you feel?</a:t>
            </a:r>
          </a:p>
          <a:p>
            <a:endParaRPr lang="en-US"/>
          </a:p>
          <a:p>
            <a:r>
              <a:rPr lang="en-US"/>
              <a:t>What kind of things would you want to bring with you?</a:t>
            </a:r>
          </a:p>
          <a:p>
            <a:endParaRPr lang="en-US"/>
          </a:p>
          <a:p>
            <a:r>
              <a:rPr lang="en-US"/>
              <a:t>Who would you like to visit you?</a:t>
            </a:r>
          </a:p>
          <a:p>
            <a:endParaRPr lang="en-US"/>
          </a:p>
          <a:p>
            <a:r>
              <a:rPr lang="en-US"/>
              <a:t>What would make you feel better when you came back to school?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How can you help?</a:t>
            </a:r>
          </a:p>
          <a:p>
            <a:endParaRPr lang="en-US"/>
          </a:p>
          <a:p>
            <a:r>
              <a:rPr lang="en-US"/>
              <a:t>Firstly, remember to be kind to people who look or sound different to you.</a:t>
            </a:r>
          </a:p>
          <a:p>
            <a:endParaRPr lang="en-US"/>
          </a:p>
          <a:p>
            <a:r>
              <a:rPr lang="en-US"/>
              <a:t>Each and every one of us is different, not just in who we are, but in how we look and how we sound. Be kind to people who are different to you, and treat everyone you meet just as you would like them to treat you.</a:t>
            </a:r>
          </a:p>
          <a:p>
            <a:endParaRPr lang="en-US"/>
          </a:p>
          <a:p>
            <a:r>
              <a:rPr lang="en-US"/>
              <a:t>Secondly, tell your friends or family about what you've learnt today!</a:t>
            </a:r>
          </a:p>
          <a:p>
            <a:endParaRPr lang="en-US"/>
          </a:p>
          <a:p>
            <a:r>
              <a:rPr lang="en-US"/>
              <a:t>What is one fact about cleft that you'll remember?</a:t>
            </a:r>
          </a:p>
          <a:p>
            <a:endParaRPr lang="en-US"/>
          </a:p>
          <a:p>
            <a:r>
              <a:rPr lang="en-US"/>
              <a:t>(Suggest - Three babies born with a cleft every day in the UK)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[OPTIONAL SLIDE - include this if you're doing fundraising]</a:t>
            </a:r>
          </a:p>
          <a:p>
            <a:endParaRPr lang="en-US"/>
          </a:p>
          <a:p>
            <a:r>
              <a:rPr lang="en-US"/>
              <a:t>CLAPA is a charity which supports people in the UK affected by cleft lip and palate.</a:t>
            </a:r>
          </a:p>
          <a:p>
            <a:endParaRPr lang="en-US"/>
          </a:p>
          <a:p>
            <a:r>
              <a:rPr lang="en-US"/>
              <a:t>They send out special bottles when babies are born and support families at every step of their journey. They also support children, teenagers and adults, and help them to feel happier and more confident.</a:t>
            </a:r>
          </a:p>
          <a:p>
            <a:endParaRPr lang="en-US"/>
          </a:p>
          <a:p>
            <a:r>
              <a:rPr lang="en-US"/>
              <a:t>We're raising money to help make sure that no one born with a cleft in the UK has to deal with it on their own.</a:t>
            </a:r>
          </a:p>
          <a:p>
            <a:endParaRPr lang="en-US"/>
          </a:p>
          <a:p>
            <a:r>
              <a:rPr lang="en-US"/>
              <a:t>[Talk about the fundraising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[OPTIONAL SLIDE - include this if you're doing fundraising]</a:t>
            </a:r>
          </a:p>
          <a:p>
            <a:endParaRPr lang="en-US"/>
          </a:p>
          <a:p>
            <a:r>
              <a:rPr lang="en-US"/>
              <a:t>CLAPA is a charity which supports people in the UK affected by cleft lip and palate.</a:t>
            </a:r>
          </a:p>
          <a:p>
            <a:endParaRPr lang="en-US"/>
          </a:p>
          <a:p>
            <a:r>
              <a:rPr lang="en-US"/>
              <a:t>They send out special bottles when babies are born and support families at every step of their journey. They also support children, teenagers and adults, and help them to feel happier and more confident.</a:t>
            </a:r>
          </a:p>
          <a:p>
            <a:endParaRPr lang="en-US"/>
          </a:p>
          <a:p>
            <a:r>
              <a:rPr lang="en-US"/>
              <a:t>We're raising money to help make sure that no one born with a cleft in the UK has to deal with it on their own.</a:t>
            </a:r>
          </a:p>
          <a:p>
            <a:endParaRPr lang="en-US"/>
          </a:p>
          <a:p>
            <a:r>
              <a:rPr lang="en-US"/>
              <a:t>[Talk about the fundraising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your audience: Put your finger just above your top lip - can you feel a little dip right under your nose?</a:t>
            </a:r>
          </a:p>
          <a:p>
            <a:endParaRPr lang="en-US"/>
          </a:p>
          <a:p>
            <a:r>
              <a:rPr lang="en-US"/>
              <a:t>Before we're born, different parts of our face grow separately and then join together in the middle, right below our nose.</a:t>
            </a:r>
          </a:p>
          <a:p>
            <a:endParaRPr lang="en-US"/>
          </a:p>
          <a:p>
            <a:r>
              <a:rPr lang="en-US"/>
              <a:t>Sometimes, these different parts don't come together all the way. </a:t>
            </a:r>
          </a:p>
          <a:p>
            <a:endParaRPr lang="en-US"/>
          </a:p>
          <a:p>
            <a:r>
              <a:rPr lang="en-US"/>
              <a:t>When this happens, a little gap is left. This is called a 'cleft'.</a:t>
            </a:r>
          </a:p>
          <a:p>
            <a:endParaRPr lang="en-US"/>
          </a:p>
          <a:p>
            <a:r>
              <a:rPr lang="en-US"/>
              <a:t>A cleft lip is one or two gaps in your upper lip.</a:t>
            </a:r>
          </a:p>
          <a:p>
            <a:endParaRPr lang="en-US"/>
          </a:p>
          <a:p>
            <a:r>
              <a:rPr lang="en-US"/>
              <a:t>The roof of your mouth is called your 'palate'. A cleft palate is when you have a gap in the roof of your mouth.</a:t>
            </a:r>
          </a:p>
          <a:p>
            <a:endParaRPr lang="en-US"/>
          </a:p>
          <a:p>
            <a:r>
              <a:rPr lang="en-US"/>
              <a:t>A baby with a cleft may look a little different, but it doesn't hurt them. They don't know anything is different about them.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All over the world, around one in 700 babies is born with a cleft.</a:t>
            </a:r>
          </a:p>
          <a:p>
            <a:endParaRPr lang="en-US"/>
          </a:p>
          <a:p>
            <a:r>
              <a:rPr lang="en-US"/>
              <a:t>That's three babies every single day in the UK.</a:t>
            </a:r>
          </a:p>
          <a:p>
            <a:endParaRPr lang="en-US"/>
          </a:p>
          <a:p>
            <a:r>
              <a:rPr lang="en-US"/>
              <a:t>A cleft can happen for lots of different reasons. Sometimes, it runs in the family. Sometimes, it's just random chance.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Everyone born with a cleft is different, so they'll be affected in different ways.</a:t>
            </a:r>
          </a:p>
          <a:p>
            <a:endParaRPr lang="en-US"/>
          </a:p>
          <a:p>
            <a:r>
              <a:rPr lang="en-US"/>
              <a:t>TALKING</a:t>
            </a:r>
          </a:p>
          <a:p>
            <a:endParaRPr lang="en-US"/>
          </a:p>
          <a:p>
            <a:r>
              <a:rPr lang="en-US"/>
              <a:t>When we talk, the muscles at the back of our mouth move around to change how much air goes through our nose.</a:t>
            </a:r>
          </a:p>
          <a:p>
            <a:endParaRPr lang="en-US"/>
          </a:p>
          <a:p>
            <a:r>
              <a:rPr lang="en-US"/>
              <a:t>Demonstration:</a:t>
            </a:r>
          </a:p>
          <a:p>
            <a:endParaRPr lang="en-US"/>
          </a:p>
          <a:p>
            <a:r>
              <a:rPr lang="en-US"/>
              <a:t>For sounds like 'M', air comes through our nose. For sounds like 'B' ('buh buh buh'), air comes through our mouths.</a:t>
            </a:r>
          </a:p>
          <a:p>
            <a:endParaRPr lang="en-US"/>
          </a:p>
          <a:p>
            <a:r>
              <a:rPr lang="en-US"/>
              <a:t>If you have a cleft palate, a gap in the roof of your mouth, it's really hard to do this, so making some noises can be hard too. That's why people with a cleft palate might sound different.</a:t>
            </a:r>
          </a:p>
          <a:p>
            <a:endParaRPr lang="en-US"/>
          </a:p>
          <a:p>
            <a:r>
              <a:rPr lang="en-US"/>
              <a:t>They might find it hard to make some sounds. They might have too much air coming through their nose, so they sound 'nasal'. Or they might sound 'muffled', like they have a cold.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HEARING</a:t>
            </a:r>
          </a:p>
          <a:p>
            <a:endParaRPr lang="en-US"/>
          </a:p>
          <a:p>
            <a:r>
              <a:rPr lang="en-US"/>
              <a:t>When you yawn or when your ears pop, you might feel how your ears, throat and mouth are connected. </a:t>
            </a:r>
          </a:p>
          <a:p>
            <a:endParaRPr lang="en-US"/>
          </a:p>
          <a:p>
            <a:r>
              <a:rPr lang="en-US"/>
              <a:t>If you have a cleft palate, you're more likely to have problems with your hearing, so you might need hearing aids or other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TEETH</a:t>
            </a:r>
          </a:p>
          <a:p>
            <a:endParaRPr lang="en-US"/>
          </a:p>
          <a:p>
            <a:r>
              <a:rPr lang="en-US"/>
              <a:t>If you have a cleft lip, you might also have a gap in your gum, which means you might be missing one or two teeth. </a:t>
            </a:r>
          </a:p>
          <a:p>
            <a:endParaRPr lang="en-US"/>
          </a:p>
          <a:p>
            <a:r>
              <a:rPr lang="en-US"/>
              <a:t>You might also need braces before your friends, and might need an operation to help your adult teeth come through properly.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Imagine if you were trying to drink through a straw, but there was a hole in the side. What would happen?</a:t>
            </a:r>
          </a:p>
          <a:p>
            <a:endParaRPr lang="en-US"/>
          </a:p>
          <a:p>
            <a:r>
              <a:rPr lang="en-US"/>
              <a:t>You'd have to work really hard! You might not even be able to get any of your drink.</a:t>
            </a:r>
          </a:p>
          <a:p>
            <a:endParaRPr lang="en-US"/>
          </a:p>
          <a:p>
            <a:r>
              <a:rPr lang="en-US"/>
              <a:t>When a baby is born with a cleft, they can't make a 'vacuum' with their mouths; they need lots of help to drink milk. Even after their operation, it can still be very difficult for children to drink through straws, or blow up balloons, use wind instruments, or anything like that.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Being born with a cleft means you have to go to lots of hospital appointments.</a:t>
            </a:r>
          </a:p>
          <a:p>
            <a:endParaRPr lang="en-US"/>
          </a:p>
          <a:p>
            <a:r>
              <a:rPr lang="en-US"/>
              <a:t>You need to see lots of different kinds of doctors to make sure your hearing, speaking, teeth, and any other issues are looked after.</a:t>
            </a:r>
          </a:p>
          <a:p>
            <a:endParaRPr lang="en-US"/>
          </a:p>
          <a:p>
            <a:r>
              <a:rPr lang="en-US"/>
              <a:t>You might also need extra operations. Some people born with a cleft will have over 20 operations by the time they're an adult!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[OPTIONAL SLIDE - Edit contents to fit age range and class topics]</a:t>
            </a:r>
          </a:p>
          <a:p>
            <a:endParaRPr lang="en-US"/>
          </a:p>
          <a:p>
            <a:r>
              <a:rPr lang="en-US"/>
              <a:t>Everyone is different; we all have things that make us unique.</a:t>
            </a:r>
          </a:p>
          <a:p>
            <a:endParaRPr lang="en-US"/>
          </a:p>
          <a:p>
            <a:r>
              <a:rPr lang="en-US"/>
              <a:t>Sometimes these are things we're born with, sometimes these are things we get as we grow up.</a:t>
            </a:r>
          </a:p>
          <a:p>
            <a:endParaRPr lang="en-US"/>
          </a:p>
          <a:p>
            <a:r>
              <a:rPr lang="en-US"/>
              <a:t>What's unique about YOU?</a:t>
            </a:r>
          </a:p>
          <a:p>
            <a:endParaRPr lang="en-US"/>
          </a:p>
          <a:p>
            <a:r>
              <a:rPr lang="en-US"/>
              <a:t>What would the world be like if we were all the same?</a:t>
            </a:r>
          </a:p>
          <a:p>
            <a:endParaRPr lang="en-US"/>
          </a:p>
          <a:p>
            <a:r>
              <a:rPr lang="en-US"/>
              <a:t>When we meet people who have things that are different or unique about them, how should we treat them?</a:t>
            </a:r>
          </a:p>
          <a:p>
            <a:endParaRPr lang="en-US"/>
          </a:p>
          <a:p>
            <a:r>
              <a:rPr lang="en-US"/>
              <a:t>[Talk to the class about kindness, understanding, and empathy. How would they feel if they were treated badly for something they couldn't control? You might also want to talk about how they might be curious, but to be sensitive when asking questions.]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jpeg"/><Relationship Id="rId4" Type="http://schemas.openxmlformats.org/officeDocument/2006/relationships/image" Target="../media/image2.svg"/><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8.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2.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png"/><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4.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3" Type="http://schemas.openxmlformats.org/officeDocument/2006/relationships/image" Target="../media/image36.jpe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png"/><Relationship Id="rId9" Type="http://schemas.openxmlformats.org/officeDocument/2006/relationships/image" Target="../media/image42.jpeg"/><Relationship Id="rId14" Type="http://schemas.openxmlformats.org/officeDocument/2006/relationships/image" Target="../media/image47.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9.jpeg"/><Relationship Id="rId4" Type="http://schemas.openxmlformats.org/officeDocument/2006/relationships/image" Target="../media/image2.sv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1.png"/><Relationship Id="rId7"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2.png"/><Relationship Id="rId10" Type="http://schemas.openxmlformats.org/officeDocument/2006/relationships/image" Target="../media/image13.jpeg"/><Relationship Id="rId4" Type="http://schemas.openxmlformats.org/officeDocument/2006/relationships/image" Target="../media/image2.sv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9.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1.svg"/><Relationship Id="rId5" Type="http://schemas.openxmlformats.org/officeDocument/2006/relationships/image" Target="../media/image2.png"/><Relationship Id="rId10" Type="http://schemas.openxmlformats.org/officeDocument/2006/relationships/image" Target="../media/image16.png"/><Relationship Id="rId4" Type="http://schemas.openxmlformats.org/officeDocument/2006/relationships/image" Target="../media/image2.svg"/><Relationship Id="rId9" Type="http://schemas.openxmlformats.org/officeDocument/2006/relationships/image" Target="../media/image5.sv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23.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2.svg"/><Relationship Id="rId9" Type="http://schemas.openxmlformats.org/officeDocument/2006/relationships/image" Target="../media/image5.sv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25.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7.svg"/><Relationship Id="rId5" Type="http://schemas.openxmlformats.org/officeDocument/2006/relationships/image" Target="../media/image2.png"/><Relationship Id="rId10" Type="http://schemas.openxmlformats.org/officeDocument/2006/relationships/image" Target="../media/image19.png"/><Relationship Id="rId4" Type="http://schemas.openxmlformats.org/officeDocument/2006/relationships/image" Target="../media/image2.svg"/><Relationship Id="rId9" Type="http://schemas.openxmlformats.org/officeDocument/2006/relationships/image" Target="../media/image5.sv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svg"/><Relationship Id="rId9" Type="http://schemas.openxmlformats.org/officeDocument/2006/relationships/image" Target="../media/image29.sv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31.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2.svg"/><Relationship Id="rId9" Type="http://schemas.openxmlformats.org/officeDocument/2006/relationships/image" Target="../media/image33.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6.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1EEFC"/>
        </a:solidFill>
        <a:effectLst/>
      </p:bgPr>
    </p:bg>
    <p:spTree>
      <p:nvGrpSpPr>
        <p:cNvPr id="1" name=""/>
        <p:cNvGrpSpPr/>
        <p:nvPr/>
      </p:nvGrpSpPr>
      <p:grpSpPr>
        <a:xfrm>
          <a:off x="0" y="0"/>
          <a:ext cx="0" cy="0"/>
          <a:chOff x="0" y="0"/>
          <a:chExt cx="0" cy="0"/>
        </a:xfrm>
      </p:grpSpPr>
      <p:sp>
        <p:nvSpPr>
          <p:cNvPr id="2" name="TextBox 2"/>
          <p:cNvSpPr txBox="1"/>
          <p:nvPr/>
        </p:nvSpPr>
        <p:spPr>
          <a:xfrm>
            <a:off x="609184" y="722600"/>
            <a:ext cx="13510853" cy="5874626"/>
          </a:xfrm>
          <a:prstGeom prst="rect">
            <a:avLst/>
          </a:prstGeom>
        </p:spPr>
        <p:txBody>
          <a:bodyPr lIns="0" tIns="0" rIns="0" bIns="0" rtlCol="0" anchor="t">
            <a:spAutoFit/>
          </a:bodyPr>
          <a:lstStyle/>
          <a:p>
            <a:pPr algn="l">
              <a:lnSpc>
                <a:spcPts val="12428"/>
              </a:lnSpc>
            </a:pPr>
            <a:r>
              <a:rPr lang="en-US" sz="10998" b="1" spc="109">
                <a:solidFill>
                  <a:srgbClr val="0071BC"/>
                </a:solidFill>
                <a:latin typeface="Arial Bold"/>
                <a:ea typeface="Arial Bold"/>
                <a:cs typeface="Arial Bold"/>
                <a:sym typeface="Arial Bold"/>
              </a:rPr>
              <a:t>All About</a:t>
            </a:r>
          </a:p>
          <a:p>
            <a:pPr algn="l">
              <a:lnSpc>
                <a:spcPts val="15930"/>
              </a:lnSpc>
            </a:pPr>
            <a:r>
              <a:rPr lang="en-US" sz="14098" b="1" spc="140">
                <a:solidFill>
                  <a:srgbClr val="0071BC"/>
                </a:solidFill>
                <a:latin typeface="Arial Bold"/>
                <a:ea typeface="Arial Bold"/>
                <a:cs typeface="Arial Bold"/>
                <a:sym typeface="Arial Bold"/>
              </a:rPr>
              <a:t>Cleft Lip</a:t>
            </a:r>
          </a:p>
          <a:p>
            <a:pPr marL="0" lvl="0" indent="0" algn="l">
              <a:lnSpc>
                <a:spcPts val="16043"/>
              </a:lnSpc>
            </a:pPr>
            <a:r>
              <a:rPr lang="en-US" sz="14198" b="1" spc="141">
                <a:solidFill>
                  <a:srgbClr val="0071BC"/>
                </a:solidFill>
                <a:latin typeface="Arial Bold"/>
                <a:ea typeface="Arial Bold"/>
                <a:cs typeface="Arial Bold"/>
                <a:sym typeface="Arial Bold"/>
              </a:rPr>
              <a:t>and Palate</a:t>
            </a:r>
          </a:p>
        </p:txBody>
      </p:sp>
      <p:sp>
        <p:nvSpPr>
          <p:cNvPr id="3" name="Freeform 3"/>
          <p:cNvSpPr/>
          <p:nvPr/>
        </p:nvSpPr>
        <p:spPr>
          <a:xfrm>
            <a:off x="9669656" y="2548237"/>
            <a:ext cx="15748092" cy="15748092"/>
          </a:xfrm>
          <a:custGeom>
            <a:avLst/>
            <a:gdLst/>
            <a:ahLst/>
            <a:cxnLst/>
            <a:rect l="l" t="t" r="r" b="b"/>
            <a:pathLst>
              <a:path w="15748092" h="15748092">
                <a:moveTo>
                  <a:pt x="0" y="0"/>
                </a:moveTo>
                <a:lnTo>
                  <a:pt x="15748093" y="0"/>
                </a:lnTo>
                <a:lnTo>
                  <a:pt x="15748093" y="15748092"/>
                </a:lnTo>
                <a:lnTo>
                  <a:pt x="0" y="1574809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15074340" y="140476"/>
            <a:ext cx="3075289" cy="1449999"/>
          </a:xfrm>
          <a:custGeom>
            <a:avLst/>
            <a:gdLst/>
            <a:ahLst/>
            <a:cxnLst/>
            <a:rect l="l" t="t" r="r" b="b"/>
            <a:pathLst>
              <a:path w="3075289" h="1449999">
                <a:moveTo>
                  <a:pt x="0" y="0"/>
                </a:moveTo>
                <a:lnTo>
                  <a:pt x="3075290" y="0"/>
                </a:lnTo>
                <a:lnTo>
                  <a:pt x="3075290" y="1449999"/>
                </a:lnTo>
                <a:lnTo>
                  <a:pt x="0" y="1449999"/>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sp>
        <p:nvSpPr>
          <p:cNvPr id="5" name="Freeform 5"/>
          <p:cNvSpPr/>
          <p:nvPr/>
        </p:nvSpPr>
        <p:spPr>
          <a:xfrm rot="4483816">
            <a:off x="16785828" y="8869447"/>
            <a:ext cx="564065" cy="1264010"/>
          </a:xfrm>
          <a:custGeom>
            <a:avLst/>
            <a:gdLst/>
            <a:ahLst/>
            <a:cxnLst/>
            <a:rect l="l" t="t" r="r" b="b"/>
            <a:pathLst>
              <a:path w="564065" h="1264010">
                <a:moveTo>
                  <a:pt x="0" y="0"/>
                </a:moveTo>
                <a:lnTo>
                  <a:pt x="564064" y="0"/>
                </a:lnTo>
                <a:lnTo>
                  <a:pt x="564064" y="1264010"/>
                </a:lnTo>
                <a:lnTo>
                  <a:pt x="0" y="1264010"/>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a:blipFill>
        </p:spPr>
      </p:sp>
      <p:grpSp>
        <p:nvGrpSpPr>
          <p:cNvPr id="6" name="Group 6"/>
          <p:cNvGrpSpPr>
            <a:grpSpLocks noChangeAspect="1"/>
          </p:cNvGrpSpPr>
          <p:nvPr/>
        </p:nvGrpSpPr>
        <p:grpSpPr>
          <a:xfrm>
            <a:off x="9669656" y="5143500"/>
            <a:ext cx="5003074" cy="5003074"/>
            <a:chOff x="0" y="0"/>
            <a:chExt cx="12700000" cy="12700000"/>
          </a:xfrm>
        </p:grpSpPr>
        <p:sp>
          <p:nvSpPr>
            <p:cNvPr id="7" name="Freeform 7"/>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071BC"/>
            </a:solidFill>
            <a:ln w="12700">
              <a:solidFill>
                <a:srgbClr val="000000"/>
              </a:solidFill>
            </a:ln>
          </p:spPr>
        </p:sp>
      </p:grpSp>
      <p:grpSp>
        <p:nvGrpSpPr>
          <p:cNvPr id="8" name="Group 8"/>
          <p:cNvGrpSpPr>
            <a:grpSpLocks noChangeAspect="1"/>
          </p:cNvGrpSpPr>
          <p:nvPr/>
        </p:nvGrpSpPr>
        <p:grpSpPr>
          <a:xfrm>
            <a:off x="9802928" y="5278693"/>
            <a:ext cx="4745977" cy="4745977"/>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8" cstate="email">
                <a:extLst>
                  <a:ext uri="{28A0092B-C50C-407E-A947-70E740481C1C}">
                    <a14:useLocalDpi xmlns:a14="http://schemas.microsoft.com/office/drawing/2010/main"/>
                  </a:ext>
                </a:extLst>
              </a:blip>
              <a:stretch>
                <a:fillRect/>
              </a:stretch>
            </a:blipFill>
          </p:spPr>
        </p:sp>
      </p:grpSp>
      <p:grpSp>
        <p:nvGrpSpPr>
          <p:cNvPr id="10" name="Group 10"/>
          <p:cNvGrpSpPr/>
          <p:nvPr/>
        </p:nvGrpSpPr>
        <p:grpSpPr>
          <a:xfrm>
            <a:off x="14041940" y="4605206"/>
            <a:ext cx="4003092" cy="4003092"/>
            <a:chOff x="0" y="0"/>
            <a:chExt cx="5337456" cy="5337456"/>
          </a:xfrm>
        </p:grpSpPr>
        <p:grpSp>
          <p:nvGrpSpPr>
            <p:cNvPr id="11" name="Group 11"/>
            <p:cNvGrpSpPr>
              <a:grpSpLocks noChangeAspect="1"/>
            </p:cNvGrpSpPr>
            <p:nvPr/>
          </p:nvGrpSpPr>
          <p:grpSpPr>
            <a:xfrm>
              <a:off x="0" y="0"/>
              <a:ext cx="5337456" cy="5337456"/>
              <a:chOff x="0" y="0"/>
              <a:chExt cx="12700000" cy="12700000"/>
            </a:xfrm>
          </p:grpSpPr>
          <p:sp>
            <p:nvSpPr>
              <p:cNvPr id="12" name="Freeform 12"/>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D1EEFC"/>
              </a:solidFill>
              <a:ln w="12700">
                <a:solidFill>
                  <a:srgbClr val="000000"/>
                </a:solidFill>
              </a:ln>
            </p:spPr>
          </p:sp>
        </p:grpSp>
        <p:grpSp>
          <p:nvGrpSpPr>
            <p:cNvPr id="13" name="Group 13"/>
            <p:cNvGrpSpPr>
              <a:grpSpLocks noChangeAspect="1"/>
            </p:cNvGrpSpPr>
            <p:nvPr/>
          </p:nvGrpSpPr>
          <p:grpSpPr>
            <a:xfrm>
              <a:off x="174089" y="174089"/>
              <a:ext cx="4989278" cy="4989278"/>
              <a:chOff x="0" y="0"/>
              <a:chExt cx="12700000" cy="12700000"/>
            </a:xfrm>
          </p:grpSpPr>
          <p:sp>
            <p:nvSpPr>
              <p:cNvPr id="14" name="Freeform 14"/>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9" cstate="email">
                  <a:extLst>
                    <a:ext uri="{28A0092B-C50C-407E-A947-70E740481C1C}">
                      <a14:useLocalDpi xmlns:a14="http://schemas.microsoft.com/office/drawing/2010/main"/>
                    </a:ext>
                  </a:extLst>
                </a:blip>
                <a:stretch>
                  <a:fillRect/>
                </a:stretch>
              </a:blipFill>
            </p:spPr>
          </p:sp>
        </p:grpSp>
      </p:grpSp>
      <p:grpSp>
        <p:nvGrpSpPr>
          <p:cNvPr id="15" name="Group 15"/>
          <p:cNvGrpSpPr>
            <a:grpSpLocks noChangeAspect="1"/>
          </p:cNvGrpSpPr>
          <p:nvPr/>
        </p:nvGrpSpPr>
        <p:grpSpPr>
          <a:xfrm>
            <a:off x="11542071" y="2019745"/>
            <a:ext cx="4234423" cy="4234423"/>
            <a:chOff x="0" y="0"/>
            <a:chExt cx="12700000" cy="12700000"/>
          </a:xfrm>
        </p:grpSpPr>
        <p:sp>
          <p:nvSpPr>
            <p:cNvPr id="16" name="Freeform 16"/>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77CEEF"/>
            </a:solidFill>
            <a:ln w="12700">
              <a:solidFill>
                <a:srgbClr val="000000"/>
              </a:solidFill>
            </a:ln>
          </p:spPr>
        </p:sp>
      </p:grpSp>
      <p:grpSp>
        <p:nvGrpSpPr>
          <p:cNvPr id="17" name="Group 17"/>
          <p:cNvGrpSpPr>
            <a:grpSpLocks noChangeAspect="1"/>
          </p:cNvGrpSpPr>
          <p:nvPr/>
        </p:nvGrpSpPr>
        <p:grpSpPr>
          <a:xfrm>
            <a:off x="11680183" y="2157857"/>
            <a:ext cx="3958200" cy="3958200"/>
            <a:chOff x="0" y="0"/>
            <a:chExt cx="12700000" cy="12700000"/>
          </a:xfrm>
        </p:grpSpPr>
        <p:sp>
          <p:nvSpPr>
            <p:cNvPr id="18" name="Freeform 18"/>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10" cstate="email">
                <a:extLst>
                  <a:ext uri="{28A0092B-C50C-407E-A947-70E740481C1C}">
                    <a14:useLocalDpi xmlns:a14="http://schemas.microsoft.com/office/drawing/2010/main"/>
                  </a:ext>
                </a:extLst>
              </a:blip>
              <a:stretch>
                <a:fillRect/>
              </a:stretch>
            </a:blipFill>
          </p:spPr>
        </p:sp>
      </p:grpSp>
      <p:sp>
        <p:nvSpPr>
          <p:cNvPr id="19" name="TextBox 19"/>
          <p:cNvSpPr txBox="1"/>
          <p:nvPr/>
        </p:nvSpPr>
        <p:spPr>
          <a:xfrm>
            <a:off x="328016" y="9727377"/>
            <a:ext cx="7036594" cy="348996"/>
          </a:xfrm>
          <a:prstGeom prst="rect">
            <a:avLst/>
          </a:prstGeom>
        </p:spPr>
        <p:txBody>
          <a:bodyPr lIns="0" tIns="0" rIns="0" bIns="0" rtlCol="0" anchor="t">
            <a:spAutoFit/>
          </a:bodyPr>
          <a:lstStyle/>
          <a:p>
            <a:pPr algn="l">
              <a:lnSpc>
                <a:spcPts val="2862"/>
              </a:lnSpc>
              <a:spcBef>
                <a:spcPct val="0"/>
              </a:spcBef>
            </a:pPr>
            <a:r>
              <a:rPr lang="en-US" sz="1800">
                <a:solidFill>
                  <a:srgbClr val="0071BC"/>
                </a:solidFill>
                <a:latin typeface="FS Albert"/>
                <a:ea typeface="FS Albert"/>
                <a:cs typeface="FS Albert"/>
                <a:sym typeface="FS Albert"/>
              </a:rPr>
              <a:t>Registered Charity England &amp; Wales (1108160) and Scotland (SC041034)</a:t>
            </a:r>
          </a:p>
        </p:txBody>
      </p:sp>
      <p:sp>
        <p:nvSpPr>
          <p:cNvPr id="20" name="TextBox 20"/>
          <p:cNvSpPr txBox="1"/>
          <p:nvPr/>
        </p:nvSpPr>
        <p:spPr>
          <a:xfrm>
            <a:off x="609184" y="6511501"/>
            <a:ext cx="13510853" cy="1128140"/>
          </a:xfrm>
          <a:prstGeom prst="rect">
            <a:avLst/>
          </a:prstGeom>
        </p:spPr>
        <p:txBody>
          <a:bodyPr lIns="0" tIns="0" rIns="0" bIns="0" rtlCol="0" anchor="t">
            <a:spAutoFit/>
          </a:bodyPr>
          <a:lstStyle/>
          <a:p>
            <a:pPr marL="0" lvl="0" indent="0" algn="l">
              <a:lnSpc>
                <a:spcPts val="7796"/>
              </a:lnSpc>
            </a:pPr>
            <a:r>
              <a:rPr lang="en-US" sz="6899" b="1" spc="68">
                <a:solidFill>
                  <a:srgbClr val="77CEEF"/>
                </a:solidFill>
                <a:latin typeface="Arial Bold"/>
                <a:ea typeface="Arial Bold"/>
                <a:cs typeface="Arial Bold"/>
                <a:sym typeface="Arial Bold"/>
              </a:rPr>
              <a:t>For schools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1EEFC"/>
        </a:solidFill>
        <a:effectLst/>
      </p:bgPr>
    </p:bg>
    <p:spTree>
      <p:nvGrpSpPr>
        <p:cNvPr id="1" name=""/>
        <p:cNvGrpSpPr/>
        <p:nvPr/>
      </p:nvGrpSpPr>
      <p:grpSpPr>
        <a:xfrm>
          <a:off x="0" y="0"/>
          <a:ext cx="0" cy="0"/>
          <a:chOff x="0" y="0"/>
          <a:chExt cx="0" cy="0"/>
        </a:xfrm>
      </p:grpSpPr>
      <p:sp>
        <p:nvSpPr>
          <p:cNvPr id="2" name="Freeform 2"/>
          <p:cNvSpPr/>
          <p:nvPr/>
        </p:nvSpPr>
        <p:spPr>
          <a:xfrm>
            <a:off x="9669656" y="2548237"/>
            <a:ext cx="15748092" cy="15748092"/>
          </a:xfrm>
          <a:custGeom>
            <a:avLst/>
            <a:gdLst/>
            <a:ahLst/>
            <a:cxnLst/>
            <a:rect l="l" t="t" r="r" b="b"/>
            <a:pathLst>
              <a:path w="15748092" h="15748092">
                <a:moveTo>
                  <a:pt x="0" y="0"/>
                </a:moveTo>
                <a:lnTo>
                  <a:pt x="15748093" y="0"/>
                </a:lnTo>
                <a:lnTo>
                  <a:pt x="15748093" y="15748092"/>
                </a:lnTo>
                <a:lnTo>
                  <a:pt x="0" y="1574809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15074340" y="140476"/>
            <a:ext cx="3075289" cy="1449999"/>
          </a:xfrm>
          <a:custGeom>
            <a:avLst/>
            <a:gdLst/>
            <a:ahLst/>
            <a:cxnLst/>
            <a:rect l="l" t="t" r="r" b="b"/>
            <a:pathLst>
              <a:path w="3075289" h="1449999">
                <a:moveTo>
                  <a:pt x="0" y="0"/>
                </a:moveTo>
                <a:lnTo>
                  <a:pt x="3075290" y="0"/>
                </a:lnTo>
                <a:lnTo>
                  <a:pt x="3075290" y="1449999"/>
                </a:lnTo>
                <a:lnTo>
                  <a:pt x="0" y="1449999"/>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sp>
        <p:nvSpPr>
          <p:cNvPr id="4" name="Freeform 4"/>
          <p:cNvSpPr/>
          <p:nvPr/>
        </p:nvSpPr>
        <p:spPr>
          <a:xfrm>
            <a:off x="11342362" y="1766114"/>
            <a:ext cx="3731978" cy="7961554"/>
          </a:xfrm>
          <a:custGeom>
            <a:avLst/>
            <a:gdLst/>
            <a:ahLst/>
            <a:cxnLst/>
            <a:rect l="l" t="t" r="r" b="b"/>
            <a:pathLst>
              <a:path w="3731978" h="7961554">
                <a:moveTo>
                  <a:pt x="0" y="0"/>
                </a:moveTo>
                <a:lnTo>
                  <a:pt x="3731978" y="0"/>
                </a:lnTo>
                <a:lnTo>
                  <a:pt x="3731978" y="7961554"/>
                </a:lnTo>
                <a:lnTo>
                  <a:pt x="0" y="796155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TextBox 5"/>
          <p:cNvSpPr txBox="1"/>
          <p:nvPr/>
        </p:nvSpPr>
        <p:spPr>
          <a:xfrm>
            <a:off x="609184" y="2204287"/>
            <a:ext cx="10291952" cy="857657"/>
          </a:xfrm>
          <a:prstGeom prst="rect">
            <a:avLst/>
          </a:prstGeom>
        </p:spPr>
        <p:txBody>
          <a:bodyPr lIns="0" tIns="0" rIns="0" bIns="0" rtlCol="0" anchor="t">
            <a:spAutoFit/>
          </a:bodyPr>
          <a:lstStyle/>
          <a:p>
            <a:pPr algn="l">
              <a:lnSpc>
                <a:spcPts val="5974"/>
              </a:lnSpc>
            </a:pPr>
            <a:r>
              <a:rPr lang="en-US" sz="5106" b="1">
                <a:solidFill>
                  <a:srgbClr val="000000"/>
                </a:solidFill>
                <a:latin typeface="Arial Bold"/>
                <a:ea typeface="Arial Bold"/>
                <a:cs typeface="Arial Bold"/>
                <a:sym typeface="Arial Bold"/>
              </a:rPr>
              <a:t>Add photos or text</a:t>
            </a:r>
          </a:p>
        </p:txBody>
      </p:sp>
      <p:sp>
        <p:nvSpPr>
          <p:cNvPr id="6" name="TextBox 6"/>
          <p:cNvSpPr txBox="1"/>
          <p:nvPr/>
        </p:nvSpPr>
        <p:spPr>
          <a:xfrm>
            <a:off x="328016" y="9727377"/>
            <a:ext cx="7036594" cy="348996"/>
          </a:xfrm>
          <a:prstGeom prst="rect">
            <a:avLst/>
          </a:prstGeom>
        </p:spPr>
        <p:txBody>
          <a:bodyPr lIns="0" tIns="0" rIns="0" bIns="0" rtlCol="0" anchor="t">
            <a:spAutoFit/>
          </a:bodyPr>
          <a:lstStyle/>
          <a:p>
            <a:pPr algn="l">
              <a:lnSpc>
                <a:spcPts val="2862"/>
              </a:lnSpc>
              <a:spcBef>
                <a:spcPct val="0"/>
              </a:spcBef>
            </a:pPr>
            <a:r>
              <a:rPr lang="en-US" sz="1800">
                <a:solidFill>
                  <a:srgbClr val="0071BC"/>
                </a:solidFill>
                <a:latin typeface="FS Albert"/>
                <a:ea typeface="FS Albert"/>
                <a:cs typeface="FS Albert"/>
                <a:sym typeface="FS Albert"/>
              </a:rPr>
              <a:t>Registered Charity England &amp; Wales (1108160) and Scotland (SC041034)</a:t>
            </a:r>
          </a:p>
        </p:txBody>
      </p:sp>
      <p:sp>
        <p:nvSpPr>
          <p:cNvPr id="7" name="TextBox 7"/>
          <p:cNvSpPr txBox="1"/>
          <p:nvPr/>
        </p:nvSpPr>
        <p:spPr>
          <a:xfrm>
            <a:off x="609184" y="578157"/>
            <a:ext cx="13510853" cy="1187957"/>
          </a:xfrm>
          <a:prstGeom prst="rect">
            <a:avLst/>
          </a:prstGeom>
        </p:spPr>
        <p:txBody>
          <a:bodyPr lIns="0" tIns="0" rIns="0" bIns="0" rtlCol="0" anchor="t">
            <a:spAutoFit/>
          </a:bodyPr>
          <a:lstStyle/>
          <a:p>
            <a:pPr marL="0" lvl="0" indent="0" algn="l">
              <a:lnSpc>
                <a:spcPts val="8135"/>
              </a:lnSpc>
            </a:pPr>
            <a:r>
              <a:rPr lang="en-US" sz="7199" b="1" spc="71">
                <a:solidFill>
                  <a:srgbClr val="0071BC"/>
                </a:solidFill>
                <a:latin typeface="Arial Bold"/>
                <a:ea typeface="Arial Bold"/>
                <a:cs typeface="Arial Bold"/>
                <a:sym typeface="Arial Bold"/>
              </a:rPr>
              <a:t>My Story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1EEFC"/>
        </a:solidFill>
        <a:effectLst/>
      </p:bgPr>
    </p:bg>
    <p:spTree>
      <p:nvGrpSpPr>
        <p:cNvPr id="1" name=""/>
        <p:cNvGrpSpPr/>
        <p:nvPr/>
      </p:nvGrpSpPr>
      <p:grpSpPr>
        <a:xfrm>
          <a:off x="0" y="0"/>
          <a:ext cx="0" cy="0"/>
          <a:chOff x="0" y="0"/>
          <a:chExt cx="0" cy="0"/>
        </a:xfrm>
      </p:grpSpPr>
      <p:sp>
        <p:nvSpPr>
          <p:cNvPr id="2" name="Freeform 2"/>
          <p:cNvSpPr/>
          <p:nvPr/>
        </p:nvSpPr>
        <p:spPr>
          <a:xfrm>
            <a:off x="9669656" y="2548237"/>
            <a:ext cx="15748092" cy="15748092"/>
          </a:xfrm>
          <a:custGeom>
            <a:avLst/>
            <a:gdLst/>
            <a:ahLst/>
            <a:cxnLst/>
            <a:rect l="l" t="t" r="r" b="b"/>
            <a:pathLst>
              <a:path w="15748092" h="15748092">
                <a:moveTo>
                  <a:pt x="0" y="0"/>
                </a:moveTo>
                <a:lnTo>
                  <a:pt x="15748093" y="0"/>
                </a:lnTo>
                <a:lnTo>
                  <a:pt x="15748093" y="15748092"/>
                </a:lnTo>
                <a:lnTo>
                  <a:pt x="0" y="1574809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15074340" y="140476"/>
            <a:ext cx="3075289" cy="1449999"/>
          </a:xfrm>
          <a:custGeom>
            <a:avLst/>
            <a:gdLst/>
            <a:ahLst/>
            <a:cxnLst/>
            <a:rect l="l" t="t" r="r" b="b"/>
            <a:pathLst>
              <a:path w="3075289" h="1449999">
                <a:moveTo>
                  <a:pt x="0" y="0"/>
                </a:moveTo>
                <a:lnTo>
                  <a:pt x="3075290" y="0"/>
                </a:lnTo>
                <a:lnTo>
                  <a:pt x="3075290" y="1449999"/>
                </a:lnTo>
                <a:lnTo>
                  <a:pt x="0" y="1449999"/>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sp>
        <p:nvSpPr>
          <p:cNvPr id="4" name="TextBox 4"/>
          <p:cNvSpPr txBox="1"/>
          <p:nvPr/>
        </p:nvSpPr>
        <p:spPr>
          <a:xfrm>
            <a:off x="609184" y="2204287"/>
            <a:ext cx="11380242" cy="6877457"/>
          </a:xfrm>
          <a:prstGeom prst="rect">
            <a:avLst/>
          </a:prstGeom>
        </p:spPr>
        <p:txBody>
          <a:bodyPr lIns="0" tIns="0" rIns="0" bIns="0" rtlCol="0" anchor="t">
            <a:spAutoFit/>
          </a:bodyPr>
          <a:lstStyle/>
          <a:p>
            <a:pPr algn="l">
              <a:lnSpc>
                <a:spcPts val="5974"/>
              </a:lnSpc>
            </a:pPr>
            <a:r>
              <a:rPr lang="en-US" sz="5106" b="1">
                <a:solidFill>
                  <a:srgbClr val="000000"/>
                </a:solidFill>
                <a:latin typeface="Arial Bold"/>
                <a:ea typeface="Arial Bold"/>
                <a:cs typeface="Arial Bold"/>
                <a:sym typeface="Arial Bold"/>
              </a:rPr>
              <a:t>If you had to go into hospital for an operation, how would you feel?</a:t>
            </a:r>
          </a:p>
          <a:p>
            <a:pPr algn="l">
              <a:lnSpc>
                <a:spcPts val="5974"/>
              </a:lnSpc>
            </a:pPr>
            <a:endParaRPr lang="en-US" sz="5106" b="1">
              <a:solidFill>
                <a:srgbClr val="000000"/>
              </a:solidFill>
              <a:latin typeface="Arial Bold"/>
              <a:ea typeface="Arial Bold"/>
              <a:cs typeface="Arial Bold"/>
              <a:sym typeface="Arial Bold"/>
            </a:endParaRPr>
          </a:p>
          <a:p>
            <a:pPr algn="l">
              <a:lnSpc>
                <a:spcPts val="5974"/>
              </a:lnSpc>
            </a:pPr>
            <a:r>
              <a:rPr lang="en-US" sz="5106" b="1">
                <a:solidFill>
                  <a:srgbClr val="000000"/>
                </a:solidFill>
                <a:latin typeface="Arial Bold"/>
                <a:ea typeface="Arial Bold"/>
                <a:cs typeface="Arial Bold"/>
                <a:sym typeface="Arial Bold"/>
              </a:rPr>
              <a:t>What would you like to bring?</a:t>
            </a:r>
          </a:p>
          <a:p>
            <a:pPr algn="l">
              <a:lnSpc>
                <a:spcPts val="5974"/>
              </a:lnSpc>
            </a:pPr>
            <a:endParaRPr lang="en-US" sz="5106" b="1">
              <a:solidFill>
                <a:srgbClr val="000000"/>
              </a:solidFill>
              <a:latin typeface="Arial Bold"/>
              <a:ea typeface="Arial Bold"/>
              <a:cs typeface="Arial Bold"/>
              <a:sym typeface="Arial Bold"/>
            </a:endParaRPr>
          </a:p>
          <a:p>
            <a:pPr algn="l">
              <a:lnSpc>
                <a:spcPts val="5974"/>
              </a:lnSpc>
            </a:pPr>
            <a:r>
              <a:rPr lang="en-US" sz="5106" b="1">
                <a:solidFill>
                  <a:srgbClr val="000000"/>
                </a:solidFill>
                <a:latin typeface="Arial Bold"/>
                <a:ea typeface="Arial Bold"/>
                <a:cs typeface="Arial Bold"/>
                <a:sym typeface="Arial Bold"/>
              </a:rPr>
              <a:t>Who would you like to visit you?</a:t>
            </a:r>
          </a:p>
          <a:p>
            <a:pPr algn="l">
              <a:lnSpc>
                <a:spcPts val="5974"/>
              </a:lnSpc>
            </a:pPr>
            <a:endParaRPr lang="en-US" sz="5106" b="1">
              <a:solidFill>
                <a:srgbClr val="000000"/>
              </a:solidFill>
              <a:latin typeface="Arial Bold"/>
              <a:ea typeface="Arial Bold"/>
              <a:cs typeface="Arial Bold"/>
              <a:sym typeface="Arial Bold"/>
            </a:endParaRPr>
          </a:p>
          <a:p>
            <a:pPr algn="l">
              <a:lnSpc>
                <a:spcPts val="5974"/>
              </a:lnSpc>
            </a:pPr>
            <a:r>
              <a:rPr lang="en-US" sz="5106" b="1">
                <a:solidFill>
                  <a:srgbClr val="000000"/>
                </a:solidFill>
                <a:latin typeface="Arial Bold"/>
                <a:ea typeface="Arial Bold"/>
                <a:cs typeface="Arial Bold"/>
                <a:sym typeface="Arial Bold"/>
              </a:rPr>
              <a:t>What would make you feel better</a:t>
            </a:r>
          </a:p>
          <a:p>
            <a:pPr algn="l">
              <a:lnSpc>
                <a:spcPts val="5974"/>
              </a:lnSpc>
            </a:pPr>
            <a:r>
              <a:rPr lang="en-US" sz="5106" b="1">
                <a:solidFill>
                  <a:srgbClr val="000000"/>
                </a:solidFill>
                <a:latin typeface="Arial Bold"/>
                <a:ea typeface="Arial Bold"/>
                <a:cs typeface="Arial Bold"/>
                <a:sym typeface="Arial Bold"/>
              </a:rPr>
              <a:t>when you came back to school?</a:t>
            </a:r>
          </a:p>
        </p:txBody>
      </p:sp>
      <p:sp>
        <p:nvSpPr>
          <p:cNvPr id="5" name="Freeform 5"/>
          <p:cNvSpPr/>
          <p:nvPr/>
        </p:nvSpPr>
        <p:spPr>
          <a:xfrm>
            <a:off x="12233375" y="1766114"/>
            <a:ext cx="3207357" cy="7728570"/>
          </a:xfrm>
          <a:custGeom>
            <a:avLst/>
            <a:gdLst/>
            <a:ahLst/>
            <a:cxnLst/>
            <a:rect l="l" t="t" r="r" b="b"/>
            <a:pathLst>
              <a:path w="3207357" h="7728570">
                <a:moveTo>
                  <a:pt x="0" y="0"/>
                </a:moveTo>
                <a:lnTo>
                  <a:pt x="3207357" y="0"/>
                </a:lnTo>
                <a:lnTo>
                  <a:pt x="3207357" y="7728570"/>
                </a:lnTo>
                <a:lnTo>
                  <a:pt x="0" y="772857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TextBox 6"/>
          <p:cNvSpPr txBox="1"/>
          <p:nvPr/>
        </p:nvSpPr>
        <p:spPr>
          <a:xfrm>
            <a:off x="328016" y="9727377"/>
            <a:ext cx="7036594" cy="348996"/>
          </a:xfrm>
          <a:prstGeom prst="rect">
            <a:avLst/>
          </a:prstGeom>
        </p:spPr>
        <p:txBody>
          <a:bodyPr lIns="0" tIns="0" rIns="0" bIns="0" rtlCol="0" anchor="t">
            <a:spAutoFit/>
          </a:bodyPr>
          <a:lstStyle/>
          <a:p>
            <a:pPr algn="l">
              <a:lnSpc>
                <a:spcPts val="2862"/>
              </a:lnSpc>
              <a:spcBef>
                <a:spcPct val="0"/>
              </a:spcBef>
            </a:pPr>
            <a:r>
              <a:rPr lang="en-US" sz="1800">
                <a:solidFill>
                  <a:srgbClr val="0071BC"/>
                </a:solidFill>
                <a:latin typeface="FS Albert"/>
                <a:ea typeface="FS Albert"/>
                <a:cs typeface="FS Albert"/>
                <a:sym typeface="FS Albert"/>
              </a:rPr>
              <a:t>Registered Charity England &amp; Wales (1108160) and Scotland (SC041034)</a:t>
            </a:r>
          </a:p>
        </p:txBody>
      </p:sp>
      <p:sp>
        <p:nvSpPr>
          <p:cNvPr id="7" name="TextBox 7"/>
          <p:cNvSpPr txBox="1"/>
          <p:nvPr/>
        </p:nvSpPr>
        <p:spPr>
          <a:xfrm>
            <a:off x="609184" y="578157"/>
            <a:ext cx="13510853" cy="1187957"/>
          </a:xfrm>
          <a:prstGeom prst="rect">
            <a:avLst/>
          </a:prstGeom>
        </p:spPr>
        <p:txBody>
          <a:bodyPr lIns="0" tIns="0" rIns="0" bIns="0" rtlCol="0" anchor="t">
            <a:spAutoFit/>
          </a:bodyPr>
          <a:lstStyle/>
          <a:p>
            <a:pPr marL="0" lvl="0" indent="0" algn="l">
              <a:lnSpc>
                <a:spcPts val="8135"/>
              </a:lnSpc>
            </a:pPr>
            <a:r>
              <a:rPr lang="en-US" sz="7199" b="1" spc="71">
                <a:solidFill>
                  <a:srgbClr val="0071BC"/>
                </a:solidFill>
                <a:latin typeface="Arial Bold"/>
                <a:ea typeface="Arial Bold"/>
                <a:cs typeface="Arial Bold"/>
                <a:sym typeface="Arial Bold"/>
              </a:rPr>
              <a:t>How would you feel?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EFC"/>
        </a:solidFill>
        <a:effectLst/>
      </p:bgPr>
    </p:bg>
    <p:spTree>
      <p:nvGrpSpPr>
        <p:cNvPr id="1" name=""/>
        <p:cNvGrpSpPr/>
        <p:nvPr/>
      </p:nvGrpSpPr>
      <p:grpSpPr>
        <a:xfrm>
          <a:off x="0" y="0"/>
          <a:ext cx="0" cy="0"/>
          <a:chOff x="0" y="0"/>
          <a:chExt cx="0" cy="0"/>
        </a:xfrm>
      </p:grpSpPr>
      <p:sp>
        <p:nvSpPr>
          <p:cNvPr id="2" name="Freeform 2"/>
          <p:cNvSpPr/>
          <p:nvPr/>
        </p:nvSpPr>
        <p:spPr>
          <a:xfrm>
            <a:off x="9669656" y="2548237"/>
            <a:ext cx="15748092" cy="15748092"/>
          </a:xfrm>
          <a:custGeom>
            <a:avLst/>
            <a:gdLst/>
            <a:ahLst/>
            <a:cxnLst/>
            <a:rect l="l" t="t" r="r" b="b"/>
            <a:pathLst>
              <a:path w="15748092" h="15748092">
                <a:moveTo>
                  <a:pt x="0" y="0"/>
                </a:moveTo>
                <a:lnTo>
                  <a:pt x="15748093" y="0"/>
                </a:lnTo>
                <a:lnTo>
                  <a:pt x="15748093" y="15748092"/>
                </a:lnTo>
                <a:lnTo>
                  <a:pt x="0" y="1574809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15074340" y="140476"/>
            <a:ext cx="3075289" cy="1449999"/>
          </a:xfrm>
          <a:custGeom>
            <a:avLst/>
            <a:gdLst/>
            <a:ahLst/>
            <a:cxnLst/>
            <a:rect l="l" t="t" r="r" b="b"/>
            <a:pathLst>
              <a:path w="3075289" h="1449999">
                <a:moveTo>
                  <a:pt x="0" y="0"/>
                </a:moveTo>
                <a:lnTo>
                  <a:pt x="3075290" y="0"/>
                </a:lnTo>
                <a:lnTo>
                  <a:pt x="3075290" y="1449999"/>
                </a:lnTo>
                <a:lnTo>
                  <a:pt x="0" y="1449999"/>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sp>
        <p:nvSpPr>
          <p:cNvPr id="4" name="Freeform 4"/>
          <p:cNvSpPr/>
          <p:nvPr/>
        </p:nvSpPr>
        <p:spPr>
          <a:xfrm>
            <a:off x="8539728" y="3093513"/>
            <a:ext cx="8072256" cy="6710063"/>
          </a:xfrm>
          <a:custGeom>
            <a:avLst/>
            <a:gdLst/>
            <a:ahLst/>
            <a:cxnLst/>
            <a:rect l="l" t="t" r="r" b="b"/>
            <a:pathLst>
              <a:path w="8072256" h="6710063">
                <a:moveTo>
                  <a:pt x="0" y="0"/>
                </a:moveTo>
                <a:lnTo>
                  <a:pt x="8072257" y="0"/>
                </a:lnTo>
                <a:lnTo>
                  <a:pt x="8072257" y="6710064"/>
                </a:lnTo>
                <a:lnTo>
                  <a:pt x="0" y="671006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TextBox 5"/>
          <p:cNvSpPr txBox="1"/>
          <p:nvPr/>
        </p:nvSpPr>
        <p:spPr>
          <a:xfrm>
            <a:off x="609184" y="2204287"/>
            <a:ext cx="11380242" cy="3867557"/>
          </a:xfrm>
          <a:prstGeom prst="rect">
            <a:avLst/>
          </a:prstGeom>
        </p:spPr>
        <p:txBody>
          <a:bodyPr lIns="0" tIns="0" rIns="0" bIns="0" rtlCol="0" anchor="t">
            <a:spAutoFit/>
          </a:bodyPr>
          <a:lstStyle/>
          <a:p>
            <a:pPr algn="l">
              <a:lnSpc>
                <a:spcPts val="5974"/>
              </a:lnSpc>
            </a:pPr>
            <a:r>
              <a:rPr lang="en-US" sz="5106" b="1">
                <a:solidFill>
                  <a:srgbClr val="000000"/>
                </a:solidFill>
                <a:latin typeface="Arial Bold"/>
                <a:ea typeface="Arial Bold"/>
                <a:cs typeface="Arial Bold"/>
                <a:sym typeface="Arial Bold"/>
              </a:rPr>
              <a:t>Be kind to people who look or sound different to you.</a:t>
            </a:r>
          </a:p>
          <a:p>
            <a:pPr algn="l">
              <a:lnSpc>
                <a:spcPts val="5974"/>
              </a:lnSpc>
            </a:pPr>
            <a:endParaRPr lang="en-US" sz="5106" b="1">
              <a:solidFill>
                <a:srgbClr val="000000"/>
              </a:solidFill>
              <a:latin typeface="Arial Bold"/>
              <a:ea typeface="Arial Bold"/>
              <a:cs typeface="Arial Bold"/>
              <a:sym typeface="Arial Bold"/>
            </a:endParaRPr>
          </a:p>
          <a:p>
            <a:pPr algn="l">
              <a:lnSpc>
                <a:spcPts val="5974"/>
              </a:lnSpc>
            </a:pPr>
            <a:r>
              <a:rPr lang="en-US" sz="5106" b="1">
                <a:solidFill>
                  <a:srgbClr val="000000"/>
                </a:solidFill>
                <a:latin typeface="Arial Bold"/>
                <a:ea typeface="Arial Bold"/>
                <a:cs typeface="Arial Bold"/>
                <a:sym typeface="Arial Bold"/>
              </a:rPr>
              <a:t>Tell other people what </a:t>
            </a:r>
          </a:p>
          <a:p>
            <a:pPr algn="l">
              <a:lnSpc>
                <a:spcPts val="5974"/>
              </a:lnSpc>
            </a:pPr>
            <a:r>
              <a:rPr lang="en-US" sz="5106" b="1">
                <a:solidFill>
                  <a:srgbClr val="000000"/>
                </a:solidFill>
                <a:latin typeface="Arial Bold"/>
                <a:ea typeface="Arial Bold"/>
                <a:cs typeface="Arial Bold"/>
                <a:sym typeface="Arial Bold"/>
              </a:rPr>
              <a:t>you’ve learnt today!</a:t>
            </a:r>
          </a:p>
        </p:txBody>
      </p:sp>
      <p:sp>
        <p:nvSpPr>
          <p:cNvPr id="6" name="TextBox 6"/>
          <p:cNvSpPr txBox="1"/>
          <p:nvPr/>
        </p:nvSpPr>
        <p:spPr>
          <a:xfrm>
            <a:off x="328016" y="9727377"/>
            <a:ext cx="7036594" cy="348996"/>
          </a:xfrm>
          <a:prstGeom prst="rect">
            <a:avLst/>
          </a:prstGeom>
        </p:spPr>
        <p:txBody>
          <a:bodyPr lIns="0" tIns="0" rIns="0" bIns="0" rtlCol="0" anchor="t">
            <a:spAutoFit/>
          </a:bodyPr>
          <a:lstStyle/>
          <a:p>
            <a:pPr algn="l">
              <a:lnSpc>
                <a:spcPts val="2862"/>
              </a:lnSpc>
              <a:spcBef>
                <a:spcPct val="0"/>
              </a:spcBef>
            </a:pPr>
            <a:r>
              <a:rPr lang="en-US" sz="1800">
                <a:solidFill>
                  <a:srgbClr val="0071BC"/>
                </a:solidFill>
                <a:latin typeface="FS Albert"/>
                <a:ea typeface="FS Albert"/>
                <a:cs typeface="FS Albert"/>
                <a:sym typeface="FS Albert"/>
              </a:rPr>
              <a:t>Registered Charity England &amp; Wales (1108160) and Scotland (SC041034)</a:t>
            </a:r>
          </a:p>
        </p:txBody>
      </p:sp>
      <p:sp>
        <p:nvSpPr>
          <p:cNvPr id="7" name="TextBox 7"/>
          <p:cNvSpPr txBox="1"/>
          <p:nvPr/>
        </p:nvSpPr>
        <p:spPr>
          <a:xfrm>
            <a:off x="609184" y="578157"/>
            <a:ext cx="13510853" cy="1187957"/>
          </a:xfrm>
          <a:prstGeom prst="rect">
            <a:avLst/>
          </a:prstGeom>
        </p:spPr>
        <p:txBody>
          <a:bodyPr lIns="0" tIns="0" rIns="0" bIns="0" rtlCol="0" anchor="t">
            <a:spAutoFit/>
          </a:bodyPr>
          <a:lstStyle/>
          <a:p>
            <a:pPr marL="0" lvl="0" indent="0" algn="l">
              <a:lnSpc>
                <a:spcPts val="8135"/>
              </a:lnSpc>
            </a:pPr>
            <a:r>
              <a:rPr lang="en-US" sz="7199" b="1" spc="71">
                <a:solidFill>
                  <a:srgbClr val="0071BC"/>
                </a:solidFill>
                <a:latin typeface="Arial Bold"/>
                <a:ea typeface="Arial Bold"/>
                <a:cs typeface="Arial Bold"/>
                <a:sym typeface="Arial Bold"/>
              </a:rPr>
              <a:t>How can you help?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1EEFC"/>
        </a:solidFill>
        <a:effectLst/>
      </p:bgPr>
    </p:bg>
    <p:spTree>
      <p:nvGrpSpPr>
        <p:cNvPr id="1" name=""/>
        <p:cNvGrpSpPr/>
        <p:nvPr/>
      </p:nvGrpSpPr>
      <p:grpSpPr>
        <a:xfrm>
          <a:off x="0" y="0"/>
          <a:ext cx="0" cy="0"/>
          <a:chOff x="0" y="0"/>
          <a:chExt cx="0" cy="0"/>
        </a:xfrm>
      </p:grpSpPr>
      <p:sp>
        <p:nvSpPr>
          <p:cNvPr id="2" name="Freeform 2"/>
          <p:cNvSpPr/>
          <p:nvPr/>
        </p:nvSpPr>
        <p:spPr>
          <a:xfrm>
            <a:off x="15074340" y="140476"/>
            <a:ext cx="3075289" cy="1449999"/>
          </a:xfrm>
          <a:custGeom>
            <a:avLst/>
            <a:gdLst/>
            <a:ahLst/>
            <a:cxnLst/>
            <a:rect l="l" t="t" r="r" b="b"/>
            <a:pathLst>
              <a:path w="3075289" h="1449999">
                <a:moveTo>
                  <a:pt x="0" y="0"/>
                </a:moveTo>
                <a:lnTo>
                  <a:pt x="3075290" y="0"/>
                </a:lnTo>
                <a:lnTo>
                  <a:pt x="3075290" y="1449999"/>
                </a:lnTo>
                <a:lnTo>
                  <a:pt x="0" y="1449999"/>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sp>
      <p:sp>
        <p:nvSpPr>
          <p:cNvPr id="3" name="TextBox 3"/>
          <p:cNvSpPr txBox="1"/>
          <p:nvPr/>
        </p:nvSpPr>
        <p:spPr>
          <a:xfrm>
            <a:off x="609184" y="578157"/>
            <a:ext cx="13510853" cy="1187957"/>
          </a:xfrm>
          <a:prstGeom prst="rect">
            <a:avLst/>
          </a:prstGeom>
        </p:spPr>
        <p:txBody>
          <a:bodyPr lIns="0" tIns="0" rIns="0" bIns="0" rtlCol="0" anchor="t">
            <a:spAutoFit/>
          </a:bodyPr>
          <a:lstStyle/>
          <a:p>
            <a:pPr marL="0" lvl="0" indent="0" algn="l">
              <a:lnSpc>
                <a:spcPts val="8135"/>
              </a:lnSpc>
            </a:pPr>
            <a:r>
              <a:rPr lang="en-US" sz="7199" b="1" spc="71">
                <a:solidFill>
                  <a:srgbClr val="0071BC"/>
                </a:solidFill>
                <a:latin typeface="Arial Bold"/>
                <a:ea typeface="Arial Bold"/>
                <a:cs typeface="Arial Bold"/>
                <a:sym typeface="Arial Bold"/>
              </a:rPr>
              <a:t>What is CLAPA?</a:t>
            </a:r>
          </a:p>
        </p:txBody>
      </p:sp>
      <p:grpSp>
        <p:nvGrpSpPr>
          <p:cNvPr id="4" name="Group 4"/>
          <p:cNvGrpSpPr/>
          <p:nvPr/>
        </p:nvGrpSpPr>
        <p:grpSpPr>
          <a:xfrm>
            <a:off x="0" y="1974886"/>
            <a:ext cx="18462323" cy="8312114"/>
            <a:chOff x="0" y="0"/>
            <a:chExt cx="24616430" cy="11082819"/>
          </a:xfrm>
        </p:grpSpPr>
        <p:pic>
          <p:nvPicPr>
            <p:cNvPr id="5"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8205477" cy="3694273"/>
            </a:xfrm>
            <a:prstGeom prst="rect">
              <a:avLst/>
            </a:prstGeom>
          </p:spPr>
        </p:pic>
        <p:pic>
          <p:nvPicPr>
            <p:cNvPr id="6" name="Picture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205477" y="0"/>
              <a:ext cx="8205477" cy="3694273"/>
            </a:xfrm>
            <a:prstGeom prst="rect">
              <a:avLst/>
            </a:prstGeom>
          </p:spPr>
        </p:pic>
        <p:pic>
          <p:nvPicPr>
            <p:cNvPr id="7" name="Picture 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6410954" y="0"/>
              <a:ext cx="8205477" cy="3694273"/>
            </a:xfrm>
            <a:prstGeom prst="rect">
              <a:avLst/>
            </a:prstGeom>
          </p:spPr>
        </p:pic>
        <p:pic>
          <p:nvPicPr>
            <p:cNvPr id="8" name="Picture 8"/>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3694273"/>
              <a:ext cx="8205477" cy="3694273"/>
            </a:xfrm>
            <a:prstGeom prst="rect">
              <a:avLst/>
            </a:prstGeom>
          </p:spPr>
        </p:pic>
        <p:pic>
          <p:nvPicPr>
            <p:cNvPr id="9" name="Picture 9"/>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8205477" y="3694273"/>
              <a:ext cx="8205477" cy="3694273"/>
            </a:xfrm>
            <a:prstGeom prst="rect">
              <a:avLst/>
            </a:prstGeom>
          </p:spPr>
        </p:pic>
        <p:pic>
          <p:nvPicPr>
            <p:cNvPr id="10" name="Picture 10"/>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6410954" y="3694273"/>
              <a:ext cx="8205477" cy="3694273"/>
            </a:xfrm>
            <a:prstGeom prst="rect">
              <a:avLst/>
            </a:prstGeom>
          </p:spPr>
        </p:pic>
        <p:pic>
          <p:nvPicPr>
            <p:cNvPr id="11" name="Picture 11"/>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0" y="7388546"/>
              <a:ext cx="8205477" cy="3694273"/>
            </a:xfrm>
            <a:prstGeom prst="rect">
              <a:avLst/>
            </a:prstGeom>
          </p:spPr>
        </p:pic>
        <p:pic>
          <p:nvPicPr>
            <p:cNvPr id="12" name="Picture 12"/>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8205477" y="7388546"/>
              <a:ext cx="8205477" cy="3694273"/>
            </a:xfrm>
            <a:prstGeom prst="rect">
              <a:avLst/>
            </a:prstGeom>
          </p:spPr>
        </p:pic>
        <p:pic>
          <p:nvPicPr>
            <p:cNvPr id="13" name="Picture 13"/>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6410954" y="7388546"/>
              <a:ext cx="8205477" cy="3694273"/>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1EEFC"/>
        </a:solidFill>
        <a:effectLst/>
      </p:bgPr>
    </p:bg>
    <p:spTree>
      <p:nvGrpSpPr>
        <p:cNvPr id="1" name=""/>
        <p:cNvGrpSpPr/>
        <p:nvPr/>
      </p:nvGrpSpPr>
      <p:grpSpPr>
        <a:xfrm>
          <a:off x="0" y="0"/>
          <a:ext cx="0" cy="0"/>
          <a:chOff x="0" y="0"/>
          <a:chExt cx="0" cy="0"/>
        </a:xfrm>
      </p:grpSpPr>
      <p:grpSp>
        <p:nvGrpSpPr>
          <p:cNvPr id="2" name="Group 2"/>
          <p:cNvGrpSpPr/>
          <p:nvPr/>
        </p:nvGrpSpPr>
        <p:grpSpPr>
          <a:xfrm>
            <a:off x="-2052058" y="2170591"/>
            <a:ext cx="8034431" cy="7977173"/>
            <a:chOff x="0" y="0"/>
            <a:chExt cx="10712574" cy="10636230"/>
          </a:xfrm>
        </p:grpSpPr>
        <p:sp>
          <p:nvSpPr>
            <p:cNvPr id="3" name="AutoShape 3"/>
            <p:cNvSpPr/>
            <p:nvPr/>
          </p:nvSpPr>
          <p:spPr>
            <a:xfrm>
              <a:off x="0" y="0"/>
              <a:ext cx="2456293" cy="2437207"/>
            </a:xfrm>
            <a:prstGeom prst="rect">
              <a:avLst/>
            </a:prstGeom>
            <a:solidFill>
              <a:srgbClr val="FFFFFF"/>
            </a:solidFill>
          </p:spPr>
        </p:sp>
        <p:sp>
          <p:nvSpPr>
            <p:cNvPr id="4" name="AutoShape 4"/>
            <p:cNvSpPr/>
            <p:nvPr/>
          </p:nvSpPr>
          <p:spPr>
            <a:xfrm>
              <a:off x="2752094" y="0"/>
              <a:ext cx="2456293" cy="2437207"/>
            </a:xfrm>
            <a:prstGeom prst="rect">
              <a:avLst/>
            </a:prstGeom>
            <a:solidFill>
              <a:srgbClr val="FFFFFF"/>
            </a:solidFill>
          </p:spPr>
        </p:sp>
        <p:sp>
          <p:nvSpPr>
            <p:cNvPr id="5" name="AutoShape 5"/>
            <p:cNvSpPr/>
            <p:nvPr/>
          </p:nvSpPr>
          <p:spPr>
            <a:xfrm>
              <a:off x="5504187" y="0"/>
              <a:ext cx="2456293" cy="2437207"/>
            </a:xfrm>
            <a:prstGeom prst="rect">
              <a:avLst/>
            </a:prstGeom>
            <a:solidFill>
              <a:srgbClr val="FFFFFF"/>
            </a:solidFill>
          </p:spPr>
        </p:sp>
        <p:sp>
          <p:nvSpPr>
            <p:cNvPr id="6" name="AutoShape 6"/>
            <p:cNvSpPr/>
            <p:nvPr/>
          </p:nvSpPr>
          <p:spPr>
            <a:xfrm>
              <a:off x="8256281" y="0"/>
              <a:ext cx="2456293" cy="2437207"/>
            </a:xfrm>
            <a:prstGeom prst="rect">
              <a:avLst/>
            </a:prstGeom>
            <a:solidFill>
              <a:srgbClr val="FFFFFF"/>
            </a:solidFill>
          </p:spPr>
        </p:sp>
        <p:sp>
          <p:nvSpPr>
            <p:cNvPr id="7" name="AutoShape 7"/>
            <p:cNvSpPr/>
            <p:nvPr/>
          </p:nvSpPr>
          <p:spPr>
            <a:xfrm>
              <a:off x="0" y="2733008"/>
              <a:ext cx="2456293" cy="2437207"/>
            </a:xfrm>
            <a:prstGeom prst="rect">
              <a:avLst/>
            </a:prstGeom>
            <a:solidFill>
              <a:srgbClr val="FFFFFF"/>
            </a:solidFill>
          </p:spPr>
        </p:sp>
        <p:sp>
          <p:nvSpPr>
            <p:cNvPr id="8" name="AutoShape 8"/>
            <p:cNvSpPr/>
            <p:nvPr/>
          </p:nvSpPr>
          <p:spPr>
            <a:xfrm>
              <a:off x="2752094" y="2733008"/>
              <a:ext cx="2456293" cy="2437207"/>
            </a:xfrm>
            <a:prstGeom prst="rect">
              <a:avLst/>
            </a:prstGeom>
            <a:solidFill>
              <a:srgbClr val="FFFFFF"/>
            </a:solidFill>
          </p:spPr>
        </p:sp>
        <p:sp>
          <p:nvSpPr>
            <p:cNvPr id="9" name="AutoShape 9"/>
            <p:cNvSpPr/>
            <p:nvPr/>
          </p:nvSpPr>
          <p:spPr>
            <a:xfrm>
              <a:off x="5504187" y="2733008"/>
              <a:ext cx="2456293" cy="2437207"/>
            </a:xfrm>
            <a:prstGeom prst="rect">
              <a:avLst/>
            </a:prstGeom>
            <a:solidFill>
              <a:srgbClr val="FFFFFF"/>
            </a:solidFill>
          </p:spPr>
        </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256281" y="2733008"/>
              <a:ext cx="2456293" cy="2437207"/>
            </a:xfrm>
            <a:prstGeom prst="rect">
              <a:avLst/>
            </a:prstGeom>
          </p:spPr>
        </p:pic>
        <p:sp>
          <p:nvSpPr>
            <p:cNvPr id="11" name="AutoShape 11"/>
            <p:cNvSpPr/>
            <p:nvPr/>
          </p:nvSpPr>
          <p:spPr>
            <a:xfrm>
              <a:off x="0" y="5466015"/>
              <a:ext cx="2456293" cy="2437207"/>
            </a:xfrm>
            <a:prstGeom prst="rect">
              <a:avLst/>
            </a:prstGeom>
            <a:solidFill>
              <a:srgbClr val="FFFFFF"/>
            </a:solidFill>
          </p:spPr>
        </p:sp>
        <p:pic>
          <p:nvPicPr>
            <p:cNvPr id="12" name="Picture 1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752094" y="5466015"/>
              <a:ext cx="2456293" cy="2437207"/>
            </a:xfrm>
            <a:prstGeom prst="rect">
              <a:avLst/>
            </a:prstGeom>
          </p:spPr>
        </p:pic>
        <p:pic>
          <p:nvPicPr>
            <p:cNvPr id="13" name="Picture 1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504187" y="5466015"/>
              <a:ext cx="2456293" cy="2437207"/>
            </a:xfrm>
            <a:prstGeom prst="rect">
              <a:avLst/>
            </a:prstGeom>
          </p:spPr>
        </p:pic>
        <p:sp>
          <p:nvSpPr>
            <p:cNvPr id="14" name="AutoShape 14"/>
            <p:cNvSpPr/>
            <p:nvPr/>
          </p:nvSpPr>
          <p:spPr>
            <a:xfrm>
              <a:off x="8256281" y="5466015"/>
              <a:ext cx="2456293" cy="2437207"/>
            </a:xfrm>
            <a:prstGeom prst="rect">
              <a:avLst/>
            </a:prstGeom>
            <a:solidFill>
              <a:srgbClr val="FFFFFF"/>
            </a:solidFill>
          </p:spPr>
        </p:sp>
        <p:sp>
          <p:nvSpPr>
            <p:cNvPr id="15" name="AutoShape 15"/>
            <p:cNvSpPr/>
            <p:nvPr/>
          </p:nvSpPr>
          <p:spPr>
            <a:xfrm>
              <a:off x="0" y="8199023"/>
              <a:ext cx="2456293" cy="2437207"/>
            </a:xfrm>
            <a:prstGeom prst="rect">
              <a:avLst/>
            </a:prstGeom>
            <a:solidFill>
              <a:srgbClr val="FFFFFF"/>
            </a:solidFill>
          </p:spPr>
        </p:sp>
        <p:sp>
          <p:nvSpPr>
            <p:cNvPr id="16" name="AutoShape 16"/>
            <p:cNvSpPr/>
            <p:nvPr/>
          </p:nvSpPr>
          <p:spPr>
            <a:xfrm>
              <a:off x="2752094" y="8199023"/>
              <a:ext cx="2456293" cy="2437207"/>
            </a:xfrm>
            <a:prstGeom prst="rect">
              <a:avLst/>
            </a:prstGeom>
            <a:solidFill>
              <a:srgbClr val="FFFFFF"/>
            </a:solidFill>
          </p:spPr>
        </p:sp>
        <p:sp>
          <p:nvSpPr>
            <p:cNvPr id="17" name="AutoShape 17"/>
            <p:cNvSpPr/>
            <p:nvPr/>
          </p:nvSpPr>
          <p:spPr>
            <a:xfrm>
              <a:off x="5504187" y="8199023"/>
              <a:ext cx="2456293" cy="2437207"/>
            </a:xfrm>
            <a:prstGeom prst="rect">
              <a:avLst/>
            </a:prstGeom>
            <a:solidFill>
              <a:srgbClr val="FFFFFF"/>
            </a:solidFill>
          </p:spPr>
        </p:sp>
        <p:sp>
          <p:nvSpPr>
            <p:cNvPr id="18" name="AutoShape 18"/>
            <p:cNvSpPr/>
            <p:nvPr/>
          </p:nvSpPr>
          <p:spPr>
            <a:xfrm>
              <a:off x="8256281" y="8199023"/>
              <a:ext cx="2456293" cy="2437207"/>
            </a:xfrm>
            <a:prstGeom prst="rect">
              <a:avLst/>
            </a:prstGeom>
            <a:solidFill>
              <a:srgbClr val="FFFFFF"/>
            </a:solidFill>
          </p:spPr>
        </p:sp>
      </p:grpSp>
      <p:grpSp>
        <p:nvGrpSpPr>
          <p:cNvPr id="19" name="Group 19"/>
          <p:cNvGrpSpPr/>
          <p:nvPr/>
        </p:nvGrpSpPr>
        <p:grpSpPr>
          <a:xfrm>
            <a:off x="4140298" y="4123844"/>
            <a:ext cx="8034431" cy="8083204"/>
            <a:chOff x="0" y="0"/>
            <a:chExt cx="10712574" cy="10777605"/>
          </a:xfrm>
        </p:grpSpPr>
        <p:sp>
          <p:nvSpPr>
            <p:cNvPr id="20" name="AutoShape 20"/>
            <p:cNvSpPr/>
            <p:nvPr/>
          </p:nvSpPr>
          <p:spPr>
            <a:xfrm>
              <a:off x="0" y="0"/>
              <a:ext cx="2456293" cy="2472551"/>
            </a:xfrm>
            <a:prstGeom prst="rect">
              <a:avLst/>
            </a:prstGeom>
            <a:solidFill>
              <a:srgbClr val="FFFFFF"/>
            </a:solidFill>
          </p:spPr>
        </p:sp>
        <p:sp>
          <p:nvSpPr>
            <p:cNvPr id="21" name="AutoShape 21"/>
            <p:cNvSpPr/>
            <p:nvPr/>
          </p:nvSpPr>
          <p:spPr>
            <a:xfrm>
              <a:off x="2752094" y="0"/>
              <a:ext cx="2456293" cy="2472551"/>
            </a:xfrm>
            <a:prstGeom prst="rect">
              <a:avLst/>
            </a:prstGeom>
            <a:solidFill>
              <a:srgbClr val="FFFFFF"/>
            </a:solidFill>
          </p:spPr>
        </p:sp>
        <p:sp>
          <p:nvSpPr>
            <p:cNvPr id="22" name="AutoShape 22"/>
            <p:cNvSpPr/>
            <p:nvPr/>
          </p:nvSpPr>
          <p:spPr>
            <a:xfrm>
              <a:off x="5504187" y="0"/>
              <a:ext cx="2456293" cy="2472551"/>
            </a:xfrm>
            <a:prstGeom prst="rect">
              <a:avLst/>
            </a:prstGeom>
            <a:solidFill>
              <a:srgbClr val="FFFFFF"/>
            </a:solidFill>
          </p:spPr>
        </p:sp>
        <p:sp>
          <p:nvSpPr>
            <p:cNvPr id="23" name="AutoShape 23"/>
            <p:cNvSpPr/>
            <p:nvPr/>
          </p:nvSpPr>
          <p:spPr>
            <a:xfrm>
              <a:off x="8256281" y="0"/>
              <a:ext cx="2456293" cy="2472551"/>
            </a:xfrm>
            <a:prstGeom prst="rect">
              <a:avLst/>
            </a:prstGeom>
            <a:solidFill>
              <a:srgbClr val="FFFFFF"/>
            </a:solidFill>
          </p:spPr>
        </p:sp>
        <p:sp>
          <p:nvSpPr>
            <p:cNvPr id="24" name="AutoShape 24"/>
            <p:cNvSpPr/>
            <p:nvPr/>
          </p:nvSpPr>
          <p:spPr>
            <a:xfrm>
              <a:off x="0" y="2768351"/>
              <a:ext cx="2456293" cy="2472551"/>
            </a:xfrm>
            <a:prstGeom prst="rect">
              <a:avLst/>
            </a:prstGeom>
            <a:solidFill>
              <a:srgbClr val="FFFFFF"/>
            </a:solidFill>
          </p:spPr>
        </p:sp>
        <p:sp>
          <p:nvSpPr>
            <p:cNvPr id="25" name="AutoShape 25"/>
            <p:cNvSpPr/>
            <p:nvPr/>
          </p:nvSpPr>
          <p:spPr>
            <a:xfrm>
              <a:off x="2752094" y="2768351"/>
              <a:ext cx="2456293" cy="2472551"/>
            </a:xfrm>
            <a:prstGeom prst="rect">
              <a:avLst/>
            </a:prstGeom>
            <a:solidFill>
              <a:srgbClr val="FFFFFF"/>
            </a:solidFill>
          </p:spPr>
        </p:sp>
        <p:sp>
          <p:nvSpPr>
            <p:cNvPr id="26" name="AutoShape 26"/>
            <p:cNvSpPr/>
            <p:nvPr/>
          </p:nvSpPr>
          <p:spPr>
            <a:xfrm>
              <a:off x="5504187" y="2768351"/>
              <a:ext cx="2456293" cy="2472551"/>
            </a:xfrm>
            <a:prstGeom prst="rect">
              <a:avLst/>
            </a:prstGeom>
            <a:solidFill>
              <a:srgbClr val="FFFFFF"/>
            </a:solidFill>
          </p:spPr>
        </p:sp>
        <p:pic>
          <p:nvPicPr>
            <p:cNvPr id="27" name="Picture 2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256281" y="2768351"/>
              <a:ext cx="2456293" cy="2472551"/>
            </a:xfrm>
            <a:prstGeom prst="rect">
              <a:avLst/>
            </a:prstGeom>
          </p:spPr>
        </p:pic>
        <p:sp>
          <p:nvSpPr>
            <p:cNvPr id="28" name="AutoShape 28"/>
            <p:cNvSpPr/>
            <p:nvPr/>
          </p:nvSpPr>
          <p:spPr>
            <a:xfrm>
              <a:off x="0" y="5536702"/>
              <a:ext cx="2456293" cy="2472551"/>
            </a:xfrm>
            <a:prstGeom prst="rect">
              <a:avLst/>
            </a:prstGeom>
            <a:solidFill>
              <a:srgbClr val="FFFFFF"/>
            </a:solidFill>
          </p:spPr>
        </p:sp>
        <p:pic>
          <p:nvPicPr>
            <p:cNvPr id="29" name="Picture 29"/>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2752094" y="5536702"/>
              <a:ext cx="2456293" cy="2472551"/>
            </a:xfrm>
            <a:prstGeom prst="rect">
              <a:avLst/>
            </a:prstGeom>
          </p:spPr>
        </p:pic>
        <p:pic>
          <p:nvPicPr>
            <p:cNvPr id="30" name="Picture 30"/>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5504187" y="5536702"/>
              <a:ext cx="2456293" cy="2472551"/>
            </a:xfrm>
            <a:prstGeom prst="rect">
              <a:avLst/>
            </a:prstGeom>
          </p:spPr>
        </p:pic>
        <p:sp>
          <p:nvSpPr>
            <p:cNvPr id="31" name="AutoShape 31"/>
            <p:cNvSpPr/>
            <p:nvPr/>
          </p:nvSpPr>
          <p:spPr>
            <a:xfrm>
              <a:off x="8256281" y="5536702"/>
              <a:ext cx="2456293" cy="2472551"/>
            </a:xfrm>
            <a:prstGeom prst="rect">
              <a:avLst/>
            </a:prstGeom>
            <a:solidFill>
              <a:srgbClr val="FFFFFF"/>
            </a:solidFill>
          </p:spPr>
        </p:sp>
        <p:sp>
          <p:nvSpPr>
            <p:cNvPr id="32" name="AutoShape 32"/>
            <p:cNvSpPr/>
            <p:nvPr/>
          </p:nvSpPr>
          <p:spPr>
            <a:xfrm>
              <a:off x="0" y="8305054"/>
              <a:ext cx="2456293" cy="2472551"/>
            </a:xfrm>
            <a:prstGeom prst="rect">
              <a:avLst/>
            </a:prstGeom>
            <a:solidFill>
              <a:srgbClr val="FFFFFF"/>
            </a:solidFill>
          </p:spPr>
        </p:sp>
        <p:sp>
          <p:nvSpPr>
            <p:cNvPr id="33" name="AutoShape 33"/>
            <p:cNvSpPr/>
            <p:nvPr/>
          </p:nvSpPr>
          <p:spPr>
            <a:xfrm>
              <a:off x="2752094" y="8305054"/>
              <a:ext cx="2456293" cy="2472551"/>
            </a:xfrm>
            <a:prstGeom prst="rect">
              <a:avLst/>
            </a:prstGeom>
            <a:solidFill>
              <a:srgbClr val="FFFFFF"/>
            </a:solidFill>
          </p:spPr>
        </p:sp>
        <p:sp>
          <p:nvSpPr>
            <p:cNvPr id="34" name="AutoShape 34"/>
            <p:cNvSpPr/>
            <p:nvPr/>
          </p:nvSpPr>
          <p:spPr>
            <a:xfrm>
              <a:off x="5504187" y="8305054"/>
              <a:ext cx="2456293" cy="2472551"/>
            </a:xfrm>
            <a:prstGeom prst="rect">
              <a:avLst/>
            </a:prstGeom>
            <a:solidFill>
              <a:srgbClr val="FFFFFF"/>
            </a:solidFill>
          </p:spPr>
        </p:sp>
        <p:sp>
          <p:nvSpPr>
            <p:cNvPr id="35" name="AutoShape 35"/>
            <p:cNvSpPr/>
            <p:nvPr/>
          </p:nvSpPr>
          <p:spPr>
            <a:xfrm>
              <a:off x="8256281" y="8305054"/>
              <a:ext cx="2456293" cy="2472551"/>
            </a:xfrm>
            <a:prstGeom prst="rect">
              <a:avLst/>
            </a:prstGeom>
            <a:solidFill>
              <a:srgbClr val="FFFFFF"/>
            </a:solidFill>
          </p:spPr>
        </p:sp>
      </p:grpSp>
      <p:grpSp>
        <p:nvGrpSpPr>
          <p:cNvPr id="36" name="Group 36"/>
          <p:cNvGrpSpPr/>
          <p:nvPr/>
        </p:nvGrpSpPr>
        <p:grpSpPr>
          <a:xfrm>
            <a:off x="-19374" y="47037"/>
            <a:ext cx="8034431" cy="8057552"/>
            <a:chOff x="0" y="0"/>
            <a:chExt cx="10712574" cy="10743402"/>
          </a:xfrm>
        </p:grpSpPr>
        <p:sp>
          <p:nvSpPr>
            <p:cNvPr id="37" name="AutoShape 37"/>
            <p:cNvSpPr/>
            <p:nvPr/>
          </p:nvSpPr>
          <p:spPr>
            <a:xfrm>
              <a:off x="0" y="0"/>
              <a:ext cx="2456293" cy="2464000"/>
            </a:xfrm>
            <a:prstGeom prst="rect">
              <a:avLst/>
            </a:prstGeom>
            <a:solidFill>
              <a:srgbClr val="FFFFFF"/>
            </a:solidFill>
          </p:spPr>
        </p:sp>
        <p:sp>
          <p:nvSpPr>
            <p:cNvPr id="38" name="AutoShape 38"/>
            <p:cNvSpPr/>
            <p:nvPr/>
          </p:nvSpPr>
          <p:spPr>
            <a:xfrm>
              <a:off x="2752094" y="0"/>
              <a:ext cx="2456293" cy="2464000"/>
            </a:xfrm>
            <a:prstGeom prst="rect">
              <a:avLst/>
            </a:prstGeom>
            <a:solidFill>
              <a:srgbClr val="FFFFFF"/>
            </a:solidFill>
          </p:spPr>
        </p:sp>
        <p:pic>
          <p:nvPicPr>
            <p:cNvPr id="39" name="Picture 39"/>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5504187" y="0"/>
              <a:ext cx="2456293" cy="2464000"/>
            </a:xfrm>
            <a:prstGeom prst="rect">
              <a:avLst/>
            </a:prstGeom>
          </p:spPr>
        </p:pic>
        <p:sp>
          <p:nvSpPr>
            <p:cNvPr id="40" name="AutoShape 40"/>
            <p:cNvSpPr/>
            <p:nvPr/>
          </p:nvSpPr>
          <p:spPr>
            <a:xfrm>
              <a:off x="8256281" y="0"/>
              <a:ext cx="2456293" cy="2464000"/>
            </a:xfrm>
            <a:prstGeom prst="rect">
              <a:avLst/>
            </a:prstGeom>
            <a:solidFill>
              <a:srgbClr val="FFFFFF"/>
            </a:solidFill>
          </p:spPr>
        </p:sp>
        <p:sp>
          <p:nvSpPr>
            <p:cNvPr id="41" name="AutoShape 41"/>
            <p:cNvSpPr/>
            <p:nvPr/>
          </p:nvSpPr>
          <p:spPr>
            <a:xfrm>
              <a:off x="0" y="2759801"/>
              <a:ext cx="2456293" cy="2464000"/>
            </a:xfrm>
            <a:prstGeom prst="rect">
              <a:avLst/>
            </a:prstGeom>
            <a:solidFill>
              <a:srgbClr val="FFFFFF"/>
            </a:solidFill>
          </p:spPr>
        </p:sp>
        <p:sp>
          <p:nvSpPr>
            <p:cNvPr id="42" name="AutoShape 42"/>
            <p:cNvSpPr/>
            <p:nvPr/>
          </p:nvSpPr>
          <p:spPr>
            <a:xfrm>
              <a:off x="2752094" y="2759801"/>
              <a:ext cx="2456293" cy="2464000"/>
            </a:xfrm>
            <a:prstGeom prst="rect">
              <a:avLst/>
            </a:prstGeom>
            <a:solidFill>
              <a:srgbClr val="FFFFFF"/>
            </a:solidFill>
          </p:spPr>
        </p:sp>
        <p:sp>
          <p:nvSpPr>
            <p:cNvPr id="43" name="AutoShape 43"/>
            <p:cNvSpPr/>
            <p:nvPr/>
          </p:nvSpPr>
          <p:spPr>
            <a:xfrm>
              <a:off x="5504187" y="2759801"/>
              <a:ext cx="2456293" cy="2464000"/>
            </a:xfrm>
            <a:prstGeom prst="rect">
              <a:avLst/>
            </a:prstGeom>
            <a:solidFill>
              <a:srgbClr val="FFFFFF"/>
            </a:solidFill>
          </p:spPr>
        </p:sp>
        <p:sp>
          <p:nvSpPr>
            <p:cNvPr id="44" name="AutoShape 44"/>
            <p:cNvSpPr/>
            <p:nvPr/>
          </p:nvSpPr>
          <p:spPr>
            <a:xfrm>
              <a:off x="8256281" y="2759801"/>
              <a:ext cx="2456293" cy="2464000"/>
            </a:xfrm>
            <a:prstGeom prst="rect">
              <a:avLst/>
            </a:prstGeom>
            <a:solidFill>
              <a:srgbClr val="FFFFFF"/>
            </a:solidFill>
          </p:spPr>
        </p:sp>
        <p:sp>
          <p:nvSpPr>
            <p:cNvPr id="45" name="AutoShape 45"/>
            <p:cNvSpPr/>
            <p:nvPr/>
          </p:nvSpPr>
          <p:spPr>
            <a:xfrm>
              <a:off x="0" y="5519601"/>
              <a:ext cx="2456293" cy="2464000"/>
            </a:xfrm>
            <a:prstGeom prst="rect">
              <a:avLst/>
            </a:prstGeom>
            <a:solidFill>
              <a:srgbClr val="FFFFFF"/>
            </a:solidFill>
          </p:spPr>
        </p:sp>
        <p:sp>
          <p:nvSpPr>
            <p:cNvPr id="46" name="AutoShape 46"/>
            <p:cNvSpPr/>
            <p:nvPr/>
          </p:nvSpPr>
          <p:spPr>
            <a:xfrm>
              <a:off x="2752094" y="5519601"/>
              <a:ext cx="2456293" cy="2464000"/>
            </a:xfrm>
            <a:prstGeom prst="rect">
              <a:avLst/>
            </a:prstGeom>
            <a:solidFill>
              <a:srgbClr val="FFFFFF"/>
            </a:solidFill>
          </p:spPr>
        </p:sp>
        <p:sp>
          <p:nvSpPr>
            <p:cNvPr id="47" name="AutoShape 47"/>
            <p:cNvSpPr/>
            <p:nvPr/>
          </p:nvSpPr>
          <p:spPr>
            <a:xfrm>
              <a:off x="5504187" y="5519601"/>
              <a:ext cx="2456293" cy="2464000"/>
            </a:xfrm>
            <a:prstGeom prst="rect">
              <a:avLst/>
            </a:prstGeom>
            <a:solidFill>
              <a:srgbClr val="FFFFFF"/>
            </a:solidFill>
          </p:spPr>
        </p:sp>
        <p:pic>
          <p:nvPicPr>
            <p:cNvPr id="48" name="Picture 48"/>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8256281" y="5519601"/>
              <a:ext cx="2456293" cy="2464000"/>
            </a:xfrm>
            <a:prstGeom prst="rect">
              <a:avLst/>
            </a:prstGeom>
          </p:spPr>
        </p:pic>
        <p:sp>
          <p:nvSpPr>
            <p:cNvPr id="49" name="AutoShape 49"/>
            <p:cNvSpPr/>
            <p:nvPr/>
          </p:nvSpPr>
          <p:spPr>
            <a:xfrm>
              <a:off x="0" y="8279402"/>
              <a:ext cx="2456293" cy="2464000"/>
            </a:xfrm>
            <a:prstGeom prst="rect">
              <a:avLst/>
            </a:prstGeom>
            <a:solidFill>
              <a:srgbClr val="FFFFFF"/>
            </a:solidFill>
          </p:spPr>
        </p:sp>
        <p:sp>
          <p:nvSpPr>
            <p:cNvPr id="50" name="AutoShape 50"/>
            <p:cNvSpPr/>
            <p:nvPr/>
          </p:nvSpPr>
          <p:spPr>
            <a:xfrm>
              <a:off x="2752094" y="8279402"/>
              <a:ext cx="2456293" cy="2464000"/>
            </a:xfrm>
            <a:prstGeom prst="rect">
              <a:avLst/>
            </a:prstGeom>
            <a:solidFill>
              <a:srgbClr val="FFFFFF"/>
            </a:solidFill>
          </p:spPr>
        </p:sp>
        <p:sp>
          <p:nvSpPr>
            <p:cNvPr id="51" name="AutoShape 51"/>
            <p:cNvSpPr/>
            <p:nvPr/>
          </p:nvSpPr>
          <p:spPr>
            <a:xfrm>
              <a:off x="5504187" y="8279402"/>
              <a:ext cx="2456293" cy="2464000"/>
            </a:xfrm>
            <a:prstGeom prst="rect">
              <a:avLst/>
            </a:prstGeom>
            <a:solidFill>
              <a:srgbClr val="FFFFFF"/>
            </a:solidFill>
          </p:spPr>
        </p:sp>
        <p:sp>
          <p:nvSpPr>
            <p:cNvPr id="52" name="AutoShape 52"/>
            <p:cNvSpPr/>
            <p:nvPr/>
          </p:nvSpPr>
          <p:spPr>
            <a:xfrm>
              <a:off x="8256281" y="8279402"/>
              <a:ext cx="2456293" cy="2464000"/>
            </a:xfrm>
            <a:prstGeom prst="rect">
              <a:avLst/>
            </a:prstGeom>
            <a:solidFill>
              <a:srgbClr val="FFFFFF"/>
            </a:solidFill>
          </p:spPr>
        </p:sp>
      </p:grpSp>
      <p:grpSp>
        <p:nvGrpSpPr>
          <p:cNvPr id="53" name="Group 53"/>
          <p:cNvGrpSpPr/>
          <p:nvPr/>
        </p:nvGrpSpPr>
        <p:grpSpPr>
          <a:xfrm>
            <a:off x="14482621" y="6179172"/>
            <a:ext cx="7910728" cy="8040186"/>
            <a:chOff x="0" y="0"/>
            <a:chExt cx="10547637" cy="10720248"/>
          </a:xfrm>
        </p:grpSpPr>
        <p:sp>
          <p:nvSpPr>
            <p:cNvPr id="54" name="AutoShape 54"/>
            <p:cNvSpPr/>
            <p:nvPr/>
          </p:nvSpPr>
          <p:spPr>
            <a:xfrm>
              <a:off x="0" y="0"/>
              <a:ext cx="2415059" cy="2458212"/>
            </a:xfrm>
            <a:prstGeom prst="rect">
              <a:avLst/>
            </a:prstGeom>
            <a:solidFill>
              <a:srgbClr val="FFFFFF"/>
            </a:solidFill>
          </p:spPr>
        </p:sp>
        <p:sp>
          <p:nvSpPr>
            <p:cNvPr id="55" name="AutoShape 55"/>
            <p:cNvSpPr/>
            <p:nvPr/>
          </p:nvSpPr>
          <p:spPr>
            <a:xfrm>
              <a:off x="2710859" y="0"/>
              <a:ext cx="2415059" cy="2458212"/>
            </a:xfrm>
            <a:prstGeom prst="rect">
              <a:avLst/>
            </a:prstGeom>
            <a:solidFill>
              <a:srgbClr val="FFFFFF"/>
            </a:solidFill>
          </p:spPr>
        </p:sp>
        <p:sp>
          <p:nvSpPr>
            <p:cNvPr id="56" name="AutoShape 56"/>
            <p:cNvSpPr/>
            <p:nvPr/>
          </p:nvSpPr>
          <p:spPr>
            <a:xfrm>
              <a:off x="5421719" y="0"/>
              <a:ext cx="2415059" cy="2458212"/>
            </a:xfrm>
            <a:prstGeom prst="rect">
              <a:avLst/>
            </a:prstGeom>
            <a:solidFill>
              <a:srgbClr val="FFFFFF"/>
            </a:solidFill>
          </p:spPr>
        </p:sp>
        <p:sp>
          <p:nvSpPr>
            <p:cNvPr id="57" name="AutoShape 57"/>
            <p:cNvSpPr/>
            <p:nvPr/>
          </p:nvSpPr>
          <p:spPr>
            <a:xfrm>
              <a:off x="8132578" y="0"/>
              <a:ext cx="2415059" cy="2458212"/>
            </a:xfrm>
            <a:prstGeom prst="rect">
              <a:avLst/>
            </a:prstGeom>
            <a:solidFill>
              <a:srgbClr val="FFFFFF"/>
            </a:solidFill>
          </p:spPr>
        </p:sp>
        <p:sp>
          <p:nvSpPr>
            <p:cNvPr id="58" name="AutoShape 58"/>
            <p:cNvSpPr/>
            <p:nvPr/>
          </p:nvSpPr>
          <p:spPr>
            <a:xfrm>
              <a:off x="0" y="2754012"/>
              <a:ext cx="2415059" cy="2458212"/>
            </a:xfrm>
            <a:prstGeom prst="rect">
              <a:avLst/>
            </a:prstGeom>
            <a:solidFill>
              <a:srgbClr val="FFFFFF"/>
            </a:solidFill>
          </p:spPr>
        </p:sp>
        <p:sp>
          <p:nvSpPr>
            <p:cNvPr id="59" name="AutoShape 59"/>
            <p:cNvSpPr/>
            <p:nvPr/>
          </p:nvSpPr>
          <p:spPr>
            <a:xfrm>
              <a:off x="2710859" y="2754012"/>
              <a:ext cx="2415059" cy="2458212"/>
            </a:xfrm>
            <a:prstGeom prst="rect">
              <a:avLst/>
            </a:prstGeom>
            <a:solidFill>
              <a:srgbClr val="FFFFFF"/>
            </a:solidFill>
          </p:spPr>
        </p:sp>
        <p:sp>
          <p:nvSpPr>
            <p:cNvPr id="60" name="AutoShape 60"/>
            <p:cNvSpPr/>
            <p:nvPr/>
          </p:nvSpPr>
          <p:spPr>
            <a:xfrm>
              <a:off x="5421719" y="2754012"/>
              <a:ext cx="2415059" cy="2458212"/>
            </a:xfrm>
            <a:prstGeom prst="rect">
              <a:avLst/>
            </a:prstGeom>
            <a:solidFill>
              <a:srgbClr val="FFFFFF"/>
            </a:solidFill>
          </p:spPr>
        </p:sp>
        <p:pic>
          <p:nvPicPr>
            <p:cNvPr id="61" name="Picture 61"/>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8132578" y="2754012"/>
              <a:ext cx="2415059" cy="2458212"/>
            </a:xfrm>
            <a:prstGeom prst="rect">
              <a:avLst/>
            </a:prstGeom>
          </p:spPr>
        </p:pic>
        <p:sp>
          <p:nvSpPr>
            <p:cNvPr id="62" name="AutoShape 62"/>
            <p:cNvSpPr/>
            <p:nvPr/>
          </p:nvSpPr>
          <p:spPr>
            <a:xfrm>
              <a:off x="0" y="5508024"/>
              <a:ext cx="2415059" cy="2458212"/>
            </a:xfrm>
            <a:prstGeom prst="rect">
              <a:avLst/>
            </a:prstGeom>
            <a:solidFill>
              <a:srgbClr val="FFFFFF"/>
            </a:solidFill>
          </p:spPr>
        </p:sp>
        <p:pic>
          <p:nvPicPr>
            <p:cNvPr id="63" name="Picture 63"/>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2710859" y="5508024"/>
              <a:ext cx="2415059" cy="2458212"/>
            </a:xfrm>
            <a:prstGeom prst="rect">
              <a:avLst/>
            </a:prstGeom>
          </p:spPr>
        </p:pic>
        <p:pic>
          <p:nvPicPr>
            <p:cNvPr id="64" name="Picture 64"/>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5421719" y="5508024"/>
              <a:ext cx="2415059" cy="2458212"/>
            </a:xfrm>
            <a:prstGeom prst="rect">
              <a:avLst/>
            </a:prstGeom>
          </p:spPr>
        </p:pic>
        <p:sp>
          <p:nvSpPr>
            <p:cNvPr id="65" name="AutoShape 65"/>
            <p:cNvSpPr/>
            <p:nvPr/>
          </p:nvSpPr>
          <p:spPr>
            <a:xfrm>
              <a:off x="8132578" y="5508024"/>
              <a:ext cx="2415059" cy="2458212"/>
            </a:xfrm>
            <a:prstGeom prst="rect">
              <a:avLst/>
            </a:prstGeom>
            <a:solidFill>
              <a:srgbClr val="FFFFFF"/>
            </a:solidFill>
          </p:spPr>
        </p:sp>
        <p:sp>
          <p:nvSpPr>
            <p:cNvPr id="66" name="AutoShape 66"/>
            <p:cNvSpPr/>
            <p:nvPr/>
          </p:nvSpPr>
          <p:spPr>
            <a:xfrm>
              <a:off x="0" y="8262036"/>
              <a:ext cx="2415059" cy="2458212"/>
            </a:xfrm>
            <a:prstGeom prst="rect">
              <a:avLst/>
            </a:prstGeom>
            <a:solidFill>
              <a:srgbClr val="FFFFFF"/>
            </a:solidFill>
          </p:spPr>
        </p:sp>
        <p:sp>
          <p:nvSpPr>
            <p:cNvPr id="67" name="AutoShape 67"/>
            <p:cNvSpPr/>
            <p:nvPr/>
          </p:nvSpPr>
          <p:spPr>
            <a:xfrm>
              <a:off x="2710859" y="8262036"/>
              <a:ext cx="2415059" cy="2458212"/>
            </a:xfrm>
            <a:prstGeom prst="rect">
              <a:avLst/>
            </a:prstGeom>
            <a:solidFill>
              <a:srgbClr val="FFFFFF"/>
            </a:solidFill>
          </p:spPr>
        </p:sp>
        <p:sp>
          <p:nvSpPr>
            <p:cNvPr id="68" name="AutoShape 68"/>
            <p:cNvSpPr/>
            <p:nvPr/>
          </p:nvSpPr>
          <p:spPr>
            <a:xfrm>
              <a:off x="5421719" y="8262036"/>
              <a:ext cx="2415059" cy="2458212"/>
            </a:xfrm>
            <a:prstGeom prst="rect">
              <a:avLst/>
            </a:prstGeom>
            <a:solidFill>
              <a:srgbClr val="FFFFFF"/>
            </a:solidFill>
          </p:spPr>
        </p:sp>
        <p:sp>
          <p:nvSpPr>
            <p:cNvPr id="69" name="AutoShape 69"/>
            <p:cNvSpPr/>
            <p:nvPr/>
          </p:nvSpPr>
          <p:spPr>
            <a:xfrm>
              <a:off x="8132578" y="8262036"/>
              <a:ext cx="2415059" cy="2458212"/>
            </a:xfrm>
            <a:prstGeom prst="rect">
              <a:avLst/>
            </a:prstGeom>
            <a:solidFill>
              <a:srgbClr val="FFFFFF"/>
            </a:solidFill>
          </p:spPr>
        </p:sp>
      </p:grpSp>
      <p:grpSp>
        <p:nvGrpSpPr>
          <p:cNvPr id="70" name="Group 70"/>
          <p:cNvGrpSpPr/>
          <p:nvPr/>
        </p:nvGrpSpPr>
        <p:grpSpPr>
          <a:xfrm>
            <a:off x="16438733" y="0"/>
            <a:ext cx="8034431" cy="8083204"/>
            <a:chOff x="0" y="0"/>
            <a:chExt cx="10712574" cy="10777605"/>
          </a:xfrm>
        </p:grpSpPr>
        <p:sp>
          <p:nvSpPr>
            <p:cNvPr id="71" name="AutoShape 71"/>
            <p:cNvSpPr/>
            <p:nvPr/>
          </p:nvSpPr>
          <p:spPr>
            <a:xfrm>
              <a:off x="0" y="0"/>
              <a:ext cx="2456293" cy="2472551"/>
            </a:xfrm>
            <a:prstGeom prst="rect">
              <a:avLst/>
            </a:prstGeom>
            <a:solidFill>
              <a:srgbClr val="FFFFFF"/>
            </a:solidFill>
          </p:spPr>
        </p:sp>
        <p:sp>
          <p:nvSpPr>
            <p:cNvPr id="72" name="AutoShape 72"/>
            <p:cNvSpPr/>
            <p:nvPr/>
          </p:nvSpPr>
          <p:spPr>
            <a:xfrm>
              <a:off x="2752094" y="0"/>
              <a:ext cx="2456293" cy="2472551"/>
            </a:xfrm>
            <a:prstGeom prst="rect">
              <a:avLst/>
            </a:prstGeom>
            <a:solidFill>
              <a:srgbClr val="FFFFFF"/>
            </a:solidFill>
          </p:spPr>
        </p:sp>
        <p:sp>
          <p:nvSpPr>
            <p:cNvPr id="73" name="AutoShape 73"/>
            <p:cNvSpPr/>
            <p:nvPr/>
          </p:nvSpPr>
          <p:spPr>
            <a:xfrm>
              <a:off x="5504187" y="0"/>
              <a:ext cx="2456293" cy="2472551"/>
            </a:xfrm>
            <a:prstGeom prst="rect">
              <a:avLst/>
            </a:prstGeom>
            <a:solidFill>
              <a:srgbClr val="FFFFFF"/>
            </a:solidFill>
          </p:spPr>
        </p:sp>
        <p:sp>
          <p:nvSpPr>
            <p:cNvPr id="74" name="AutoShape 74"/>
            <p:cNvSpPr/>
            <p:nvPr/>
          </p:nvSpPr>
          <p:spPr>
            <a:xfrm>
              <a:off x="8256281" y="0"/>
              <a:ext cx="2456293" cy="2472551"/>
            </a:xfrm>
            <a:prstGeom prst="rect">
              <a:avLst/>
            </a:prstGeom>
            <a:solidFill>
              <a:srgbClr val="FFFFFF"/>
            </a:solidFill>
          </p:spPr>
        </p:sp>
        <p:sp>
          <p:nvSpPr>
            <p:cNvPr id="75" name="AutoShape 75"/>
            <p:cNvSpPr/>
            <p:nvPr/>
          </p:nvSpPr>
          <p:spPr>
            <a:xfrm>
              <a:off x="0" y="2768351"/>
              <a:ext cx="2456293" cy="2472551"/>
            </a:xfrm>
            <a:prstGeom prst="rect">
              <a:avLst/>
            </a:prstGeom>
            <a:solidFill>
              <a:srgbClr val="FFFFFF"/>
            </a:solidFill>
          </p:spPr>
        </p:sp>
        <p:sp>
          <p:nvSpPr>
            <p:cNvPr id="76" name="AutoShape 76"/>
            <p:cNvSpPr/>
            <p:nvPr/>
          </p:nvSpPr>
          <p:spPr>
            <a:xfrm>
              <a:off x="2752094" y="2768351"/>
              <a:ext cx="2456293" cy="2472551"/>
            </a:xfrm>
            <a:prstGeom prst="rect">
              <a:avLst/>
            </a:prstGeom>
            <a:solidFill>
              <a:srgbClr val="FFFFFF"/>
            </a:solidFill>
          </p:spPr>
        </p:sp>
        <p:sp>
          <p:nvSpPr>
            <p:cNvPr id="77" name="AutoShape 77"/>
            <p:cNvSpPr/>
            <p:nvPr/>
          </p:nvSpPr>
          <p:spPr>
            <a:xfrm>
              <a:off x="5504187" y="2768351"/>
              <a:ext cx="2456293" cy="2472551"/>
            </a:xfrm>
            <a:prstGeom prst="rect">
              <a:avLst/>
            </a:prstGeom>
            <a:solidFill>
              <a:srgbClr val="FFFFFF"/>
            </a:solidFill>
          </p:spPr>
        </p:sp>
        <p:pic>
          <p:nvPicPr>
            <p:cNvPr id="78" name="Picture 7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256281" y="2768351"/>
              <a:ext cx="2456293" cy="2472551"/>
            </a:xfrm>
            <a:prstGeom prst="rect">
              <a:avLst/>
            </a:prstGeom>
          </p:spPr>
        </p:pic>
        <p:sp>
          <p:nvSpPr>
            <p:cNvPr id="79" name="AutoShape 79"/>
            <p:cNvSpPr/>
            <p:nvPr/>
          </p:nvSpPr>
          <p:spPr>
            <a:xfrm>
              <a:off x="0" y="5536702"/>
              <a:ext cx="2456293" cy="2472551"/>
            </a:xfrm>
            <a:prstGeom prst="rect">
              <a:avLst/>
            </a:prstGeom>
            <a:solidFill>
              <a:srgbClr val="FFFFFF"/>
            </a:solidFill>
          </p:spPr>
        </p:sp>
        <p:pic>
          <p:nvPicPr>
            <p:cNvPr id="80" name="Picture 80"/>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2752094" y="5536702"/>
              <a:ext cx="2456293" cy="2472551"/>
            </a:xfrm>
            <a:prstGeom prst="rect">
              <a:avLst/>
            </a:prstGeom>
          </p:spPr>
        </p:pic>
        <p:pic>
          <p:nvPicPr>
            <p:cNvPr id="81" name="Picture 81"/>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5504187" y="5536702"/>
              <a:ext cx="2456293" cy="2472551"/>
            </a:xfrm>
            <a:prstGeom prst="rect">
              <a:avLst/>
            </a:prstGeom>
          </p:spPr>
        </p:pic>
        <p:sp>
          <p:nvSpPr>
            <p:cNvPr id="82" name="AutoShape 82"/>
            <p:cNvSpPr/>
            <p:nvPr/>
          </p:nvSpPr>
          <p:spPr>
            <a:xfrm>
              <a:off x="8256281" y="5536702"/>
              <a:ext cx="2456293" cy="2472551"/>
            </a:xfrm>
            <a:prstGeom prst="rect">
              <a:avLst/>
            </a:prstGeom>
            <a:solidFill>
              <a:srgbClr val="FFFFFF"/>
            </a:solidFill>
          </p:spPr>
        </p:sp>
        <p:sp>
          <p:nvSpPr>
            <p:cNvPr id="83" name="AutoShape 83"/>
            <p:cNvSpPr/>
            <p:nvPr/>
          </p:nvSpPr>
          <p:spPr>
            <a:xfrm>
              <a:off x="0" y="8305054"/>
              <a:ext cx="2456293" cy="2472551"/>
            </a:xfrm>
            <a:prstGeom prst="rect">
              <a:avLst/>
            </a:prstGeom>
            <a:solidFill>
              <a:srgbClr val="FFFFFF"/>
            </a:solidFill>
          </p:spPr>
        </p:sp>
        <p:sp>
          <p:nvSpPr>
            <p:cNvPr id="84" name="AutoShape 84"/>
            <p:cNvSpPr/>
            <p:nvPr/>
          </p:nvSpPr>
          <p:spPr>
            <a:xfrm>
              <a:off x="2752094" y="8305054"/>
              <a:ext cx="2456293" cy="2472551"/>
            </a:xfrm>
            <a:prstGeom prst="rect">
              <a:avLst/>
            </a:prstGeom>
            <a:solidFill>
              <a:srgbClr val="FFFFFF"/>
            </a:solidFill>
          </p:spPr>
        </p:sp>
        <p:sp>
          <p:nvSpPr>
            <p:cNvPr id="85" name="AutoShape 85"/>
            <p:cNvSpPr/>
            <p:nvPr/>
          </p:nvSpPr>
          <p:spPr>
            <a:xfrm>
              <a:off x="5504187" y="8305054"/>
              <a:ext cx="2456293" cy="2472551"/>
            </a:xfrm>
            <a:prstGeom prst="rect">
              <a:avLst/>
            </a:prstGeom>
            <a:solidFill>
              <a:srgbClr val="FFFFFF"/>
            </a:solidFill>
          </p:spPr>
        </p:sp>
        <p:sp>
          <p:nvSpPr>
            <p:cNvPr id="86" name="AutoShape 86"/>
            <p:cNvSpPr/>
            <p:nvPr/>
          </p:nvSpPr>
          <p:spPr>
            <a:xfrm>
              <a:off x="8256281" y="8305054"/>
              <a:ext cx="2456293" cy="2472551"/>
            </a:xfrm>
            <a:prstGeom prst="rect">
              <a:avLst/>
            </a:prstGeom>
            <a:solidFill>
              <a:srgbClr val="FFFFFF"/>
            </a:solidFill>
          </p:spPr>
        </p:sp>
      </p:grpSp>
      <p:grpSp>
        <p:nvGrpSpPr>
          <p:cNvPr id="87" name="Group 87"/>
          <p:cNvGrpSpPr/>
          <p:nvPr/>
        </p:nvGrpSpPr>
        <p:grpSpPr>
          <a:xfrm>
            <a:off x="8174356" y="47037"/>
            <a:ext cx="8034431" cy="8057552"/>
            <a:chOff x="0" y="0"/>
            <a:chExt cx="10712574" cy="10743402"/>
          </a:xfrm>
        </p:grpSpPr>
        <p:sp>
          <p:nvSpPr>
            <p:cNvPr id="88" name="AutoShape 88"/>
            <p:cNvSpPr/>
            <p:nvPr/>
          </p:nvSpPr>
          <p:spPr>
            <a:xfrm>
              <a:off x="0" y="0"/>
              <a:ext cx="2456293" cy="2464000"/>
            </a:xfrm>
            <a:prstGeom prst="rect">
              <a:avLst/>
            </a:prstGeom>
            <a:solidFill>
              <a:srgbClr val="FFFFFF"/>
            </a:solidFill>
          </p:spPr>
        </p:sp>
        <p:sp>
          <p:nvSpPr>
            <p:cNvPr id="89" name="AutoShape 89"/>
            <p:cNvSpPr/>
            <p:nvPr/>
          </p:nvSpPr>
          <p:spPr>
            <a:xfrm>
              <a:off x="2752094" y="0"/>
              <a:ext cx="2456293" cy="2464000"/>
            </a:xfrm>
            <a:prstGeom prst="rect">
              <a:avLst/>
            </a:prstGeom>
            <a:solidFill>
              <a:srgbClr val="FFFFFF"/>
            </a:solidFill>
          </p:spPr>
        </p:sp>
        <p:sp>
          <p:nvSpPr>
            <p:cNvPr id="90" name="AutoShape 90"/>
            <p:cNvSpPr/>
            <p:nvPr/>
          </p:nvSpPr>
          <p:spPr>
            <a:xfrm>
              <a:off x="5504187" y="0"/>
              <a:ext cx="2456293" cy="2464000"/>
            </a:xfrm>
            <a:prstGeom prst="rect">
              <a:avLst/>
            </a:prstGeom>
            <a:solidFill>
              <a:srgbClr val="FFFFFF"/>
            </a:solidFill>
          </p:spPr>
        </p:sp>
        <p:sp>
          <p:nvSpPr>
            <p:cNvPr id="91" name="AutoShape 91"/>
            <p:cNvSpPr/>
            <p:nvPr/>
          </p:nvSpPr>
          <p:spPr>
            <a:xfrm>
              <a:off x="8256281" y="0"/>
              <a:ext cx="2456293" cy="2464000"/>
            </a:xfrm>
            <a:prstGeom prst="rect">
              <a:avLst/>
            </a:prstGeom>
            <a:solidFill>
              <a:srgbClr val="FFFFFF"/>
            </a:solidFill>
          </p:spPr>
        </p:sp>
        <p:sp>
          <p:nvSpPr>
            <p:cNvPr id="92" name="AutoShape 92"/>
            <p:cNvSpPr/>
            <p:nvPr/>
          </p:nvSpPr>
          <p:spPr>
            <a:xfrm>
              <a:off x="0" y="2759801"/>
              <a:ext cx="2456293" cy="2464000"/>
            </a:xfrm>
            <a:prstGeom prst="rect">
              <a:avLst/>
            </a:prstGeom>
            <a:solidFill>
              <a:srgbClr val="FFFFFF"/>
            </a:solidFill>
          </p:spPr>
        </p:sp>
        <p:sp>
          <p:nvSpPr>
            <p:cNvPr id="93" name="AutoShape 93"/>
            <p:cNvSpPr/>
            <p:nvPr/>
          </p:nvSpPr>
          <p:spPr>
            <a:xfrm>
              <a:off x="2752094" y="2759801"/>
              <a:ext cx="2456293" cy="2464000"/>
            </a:xfrm>
            <a:prstGeom prst="rect">
              <a:avLst/>
            </a:prstGeom>
            <a:solidFill>
              <a:srgbClr val="FFFFFF"/>
            </a:solidFill>
          </p:spPr>
        </p:sp>
        <p:sp>
          <p:nvSpPr>
            <p:cNvPr id="94" name="AutoShape 94"/>
            <p:cNvSpPr/>
            <p:nvPr/>
          </p:nvSpPr>
          <p:spPr>
            <a:xfrm>
              <a:off x="5504187" y="2759801"/>
              <a:ext cx="2456293" cy="2464000"/>
            </a:xfrm>
            <a:prstGeom prst="rect">
              <a:avLst/>
            </a:prstGeom>
            <a:solidFill>
              <a:srgbClr val="FFFFFF"/>
            </a:solidFill>
          </p:spPr>
        </p:sp>
        <p:sp>
          <p:nvSpPr>
            <p:cNvPr id="95" name="AutoShape 95"/>
            <p:cNvSpPr/>
            <p:nvPr/>
          </p:nvSpPr>
          <p:spPr>
            <a:xfrm>
              <a:off x="8256281" y="2759801"/>
              <a:ext cx="2456293" cy="2464000"/>
            </a:xfrm>
            <a:prstGeom prst="rect">
              <a:avLst/>
            </a:prstGeom>
            <a:solidFill>
              <a:srgbClr val="FFFFFF"/>
            </a:solidFill>
          </p:spPr>
        </p:sp>
        <p:sp>
          <p:nvSpPr>
            <p:cNvPr id="96" name="AutoShape 96"/>
            <p:cNvSpPr/>
            <p:nvPr/>
          </p:nvSpPr>
          <p:spPr>
            <a:xfrm>
              <a:off x="0" y="5519601"/>
              <a:ext cx="2456293" cy="2464000"/>
            </a:xfrm>
            <a:prstGeom prst="rect">
              <a:avLst/>
            </a:prstGeom>
            <a:solidFill>
              <a:srgbClr val="FFFFFF"/>
            </a:solidFill>
          </p:spPr>
        </p:sp>
        <p:sp>
          <p:nvSpPr>
            <p:cNvPr id="97" name="AutoShape 97"/>
            <p:cNvSpPr/>
            <p:nvPr/>
          </p:nvSpPr>
          <p:spPr>
            <a:xfrm>
              <a:off x="2752094" y="5519601"/>
              <a:ext cx="2456293" cy="2464000"/>
            </a:xfrm>
            <a:prstGeom prst="rect">
              <a:avLst/>
            </a:prstGeom>
            <a:solidFill>
              <a:srgbClr val="FFFFFF"/>
            </a:solidFill>
          </p:spPr>
        </p:sp>
        <p:sp>
          <p:nvSpPr>
            <p:cNvPr id="98" name="AutoShape 98"/>
            <p:cNvSpPr/>
            <p:nvPr/>
          </p:nvSpPr>
          <p:spPr>
            <a:xfrm>
              <a:off x="5504187" y="5519601"/>
              <a:ext cx="2456293" cy="2464000"/>
            </a:xfrm>
            <a:prstGeom prst="rect">
              <a:avLst/>
            </a:prstGeom>
            <a:solidFill>
              <a:srgbClr val="FFFFFF"/>
            </a:solidFill>
          </p:spPr>
        </p:sp>
        <p:sp>
          <p:nvSpPr>
            <p:cNvPr id="99" name="AutoShape 99"/>
            <p:cNvSpPr/>
            <p:nvPr/>
          </p:nvSpPr>
          <p:spPr>
            <a:xfrm>
              <a:off x="8256281" y="5519601"/>
              <a:ext cx="2456293" cy="2464000"/>
            </a:xfrm>
            <a:prstGeom prst="rect">
              <a:avLst/>
            </a:prstGeom>
            <a:solidFill>
              <a:srgbClr val="FFFFFF"/>
            </a:solidFill>
          </p:spPr>
        </p:sp>
        <p:sp>
          <p:nvSpPr>
            <p:cNvPr id="100" name="AutoShape 100"/>
            <p:cNvSpPr/>
            <p:nvPr/>
          </p:nvSpPr>
          <p:spPr>
            <a:xfrm>
              <a:off x="0" y="8279402"/>
              <a:ext cx="2456293" cy="2464000"/>
            </a:xfrm>
            <a:prstGeom prst="rect">
              <a:avLst/>
            </a:prstGeom>
            <a:solidFill>
              <a:srgbClr val="FFFFFF"/>
            </a:solidFill>
          </p:spPr>
        </p:sp>
        <p:sp>
          <p:nvSpPr>
            <p:cNvPr id="101" name="AutoShape 101"/>
            <p:cNvSpPr/>
            <p:nvPr/>
          </p:nvSpPr>
          <p:spPr>
            <a:xfrm>
              <a:off x="2752094" y="8279402"/>
              <a:ext cx="2456293" cy="2464000"/>
            </a:xfrm>
            <a:prstGeom prst="rect">
              <a:avLst/>
            </a:prstGeom>
            <a:solidFill>
              <a:srgbClr val="FFFFFF"/>
            </a:solidFill>
          </p:spPr>
        </p:sp>
        <p:pic>
          <p:nvPicPr>
            <p:cNvPr id="102" name="Picture 102"/>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5504187" y="8279402"/>
              <a:ext cx="2456293" cy="2464000"/>
            </a:xfrm>
            <a:prstGeom prst="rect">
              <a:avLst/>
            </a:prstGeom>
          </p:spPr>
        </p:pic>
        <p:sp>
          <p:nvSpPr>
            <p:cNvPr id="103" name="AutoShape 103"/>
            <p:cNvSpPr/>
            <p:nvPr/>
          </p:nvSpPr>
          <p:spPr>
            <a:xfrm>
              <a:off x="8256281" y="8279402"/>
              <a:ext cx="2456293" cy="2464000"/>
            </a:xfrm>
            <a:prstGeom prst="rect">
              <a:avLst/>
            </a:prstGeom>
            <a:solidFill>
              <a:srgbClr val="FFFFFF"/>
            </a:solidFill>
          </p:spPr>
        </p:sp>
      </p:grpSp>
      <p:grpSp>
        <p:nvGrpSpPr>
          <p:cNvPr id="104" name="Group 104"/>
          <p:cNvGrpSpPr/>
          <p:nvPr/>
        </p:nvGrpSpPr>
        <p:grpSpPr>
          <a:xfrm>
            <a:off x="10333571" y="8273364"/>
            <a:ext cx="8034431" cy="8083204"/>
            <a:chOff x="0" y="0"/>
            <a:chExt cx="10712574" cy="10777605"/>
          </a:xfrm>
        </p:grpSpPr>
        <p:sp>
          <p:nvSpPr>
            <p:cNvPr id="105" name="AutoShape 105"/>
            <p:cNvSpPr/>
            <p:nvPr/>
          </p:nvSpPr>
          <p:spPr>
            <a:xfrm>
              <a:off x="0" y="0"/>
              <a:ext cx="2456293" cy="2472551"/>
            </a:xfrm>
            <a:prstGeom prst="rect">
              <a:avLst/>
            </a:prstGeom>
            <a:solidFill>
              <a:srgbClr val="FFFFFF"/>
            </a:solidFill>
          </p:spPr>
        </p:sp>
        <p:sp>
          <p:nvSpPr>
            <p:cNvPr id="106" name="AutoShape 106"/>
            <p:cNvSpPr/>
            <p:nvPr/>
          </p:nvSpPr>
          <p:spPr>
            <a:xfrm>
              <a:off x="2752094" y="0"/>
              <a:ext cx="2456293" cy="2472551"/>
            </a:xfrm>
            <a:prstGeom prst="rect">
              <a:avLst/>
            </a:prstGeom>
            <a:solidFill>
              <a:srgbClr val="FFFFFF"/>
            </a:solidFill>
          </p:spPr>
        </p:sp>
        <p:sp>
          <p:nvSpPr>
            <p:cNvPr id="107" name="AutoShape 107"/>
            <p:cNvSpPr/>
            <p:nvPr/>
          </p:nvSpPr>
          <p:spPr>
            <a:xfrm>
              <a:off x="5504187" y="0"/>
              <a:ext cx="2456293" cy="2472551"/>
            </a:xfrm>
            <a:prstGeom prst="rect">
              <a:avLst/>
            </a:prstGeom>
            <a:solidFill>
              <a:srgbClr val="FFFFFF"/>
            </a:solidFill>
          </p:spPr>
        </p:sp>
        <p:sp>
          <p:nvSpPr>
            <p:cNvPr id="108" name="AutoShape 108"/>
            <p:cNvSpPr/>
            <p:nvPr/>
          </p:nvSpPr>
          <p:spPr>
            <a:xfrm>
              <a:off x="8256281" y="0"/>
              <a:ext cx="2456293" cy="2472551"/>
            </a:xfrm>
            <a:prstGeom prst="rect">
              <a:avLst/>
            </a:prstGeom>
            <a:solidFill>
              <a:srgbClr val="FFFFFF"/>
            </a:solidFill>
          </p:spPr>
        </p:sp>
        <p:sp>
          <p:nvSpPr>
            <p:cNvPr id="109" name="AutoShape 109"/>
            <p:cNvSpPr/>
            <p:nvPr/>
          </p:nvSpPr>
          <p:spPr>
            <a:xfrm>
              <a:off x="0" y="2768351"/>
              <a:ext cx="2456293" cy="2472551"/>
            </a:xfrm>
            <a:prstGeom prst="rect">
              <a:avLst/>
            </a:prstGeom>
            <a:solidFill>
              <a:srgbClr val="FFFFFF"/>
            </a:solidFill>
          </p:spPr>
        </p:sp>
        <p:sp>
          <p:nvSpPr>
            <p:cNvPr id="110" name="AutoShape 110"/>
            <p:cNvSpPr/>
            <p:nvPr/>
          </p:nvSpPr>
          <p:spPr>
            <a:xfrm>
              <a:off x="2752094" y="2768351"/>
              <a:ext cx="2456293" cy="2472551"/>
            </a:xfrm>
            <a:prstGeom prst="rect">
              <a:avLst/>
            </a:prstGeom>
            <a:solidFill>
              <a:srgbClr val="FFFFFF"/>
            </a:solidFill>
          </p:spPr>
        </p:sp>
        <p:sp>
          <p:nvSpPr>
            <p:cNvPr id="111" name="AutoShape 111"/>
            <p:cNvSpPr/>
            <p:nvPr/>
          </p:nvSpPr>
          <p:spPr>
            <a:xfrm>
              <a:off x="5504187" y="2768351"/>
              <a:ext cx="2456293" cy="2472551"/>
            </a:xfrm>
            <a:prstGeom prst="rect">
              <a:avLst/>
            </a:prstGeom>
            <a:solidFill>
              <a:srgbClr val="FFFFFF"/>
            </a:solidFill>
          </p:spPr>
        </p:sp>
        <p:pic>
          <p:nvPicPr>
            <p:cNvPr id="112" name="Picture 11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256281" y="2768351"/>
              <a:ext cx="2456293" cy="2472551"/>
            </a:xfrm>
            <a:prstGeom prst="rect">
              <a:avLst/>
            </a:prstGeom>
          </p:spPr>
        </p:pic>
        <p:sp>
          <p:nvSpPr>
            <p:cNvPr id="113" name="AutoShape 113"/>
            <p:cNvSpPr/>
            <p:nvPr/>
          </p:nvSpPr>
          <p:spPr>
            <a:xfrm>
              <a:off x="0" y="5536702"/>
              <a:ext cx="2456293" cy="2472551"/>
            </a:xfrm>
            <a:prstGeom prst="rect">
              <a:avLst/>
            </a:prstGeom>
            <a:solidFill>
              <a:srgbClr val="FFFFFF"/>
            </a:solidFill>
          </p:spPr>
        </p:sp>
        <p:pic>
          <p:nvPicPr>
            <p:cNvPr id="114" name="Picture 11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2752094" y="5536702"/>
              <a:ext cx="2456293" cy="2472551"/>
            </a:xfrm>
            <a:prstGeom prst="rect">
              <a:avLst/>
            </a:prstGeom>
          </p:spPr>
        </p:pic>
        <p:pic>
          <p:nvPicPr>
            <p:cNvPr id="115" name="Picture 115"/>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5504187" y="5536702"/>
              <a:ext cx="2456293" cy="2472551"/>
            </a:xfrm>
            <a:prstGeom prst="rect">
              <a:avLst/>
            </a:prstGeom>
          </p:spPr>
        </p:pic>
        <p:sp>
          <p:nvSpPr>
            <p:cNvPr id="116" name="AutoShape 116"/>
            <p:cNvSpPr/>
            <p:nvPr/>
          </p:nvSpPr>
          <p:spPr>
            <a:xfrm>
              <a:off x="8256281" y="5536702"/>
              <a:ext cx="2456293" cy="2472551"/>
            </a:xfrm>
            <a:prstGeom prst="rect">
              <a:avLst/>
            </a:prstGeom>
            <a:solidFill>
              <a:srgbClr val="FFFFFF"/>
            </a:solidFill>
          </p:spPr>
        </p:sp>
        <p:sp>
          <p:nvSpPr>
            <p:cNvPr id="117" name="AutoShape 117"/>
            <p:cNvSpPr/>
            <p:nvPr/>
          </p:nvSpPr>
          <p:spPr>
            <a:xfrm>
              <a:off x="0" y="8305054"/>
              <a:ext cx="2456293" cy="2472551"/>
            </a:xfrm>
            <a:prstGeom prst="rect">
              <a:avLst/>
            </a:prstGeom>
            <a:solidFill>
              <a:srgbClr val="FFFFFF"/>
            </a:solidFill>
          </p:spPr>
        </p:sp>
        <p:sp>
          <p:nvSpPr>
            <p:cNvPr id="118" name="AutoShape 118"/>
            <p:cNvSpPr/>
            <p:nvPr/>
          </p:nvSpPr>
          <p:spPr>
            <a:xfrm>
              <a:off x="2752094" y="8305054"/>
              <a:ext cx="2456293" cy="2472551"/>
            </a:xfrm>
            <a:prstGeom prst="rect">
              <a:avLst/>
            </a:prstGeom>
            <a:solidFill>
              <a:srgbClr val="FFFFFF"/>
            </a:solidFill>
          </p:spPr>
        </p:sp>
        <p:sp>
          <p:nvSpPr>
            <p:cNvPr id="119" name="AutoShape 119"/>
            <p:cNvSpPr/>
            <p:nvPr/>
          </p:nvSpPr>
          <p:spPr>
            <a:xfrm>
              <a:off x="5504187" y="8305054"/>
              <a:ext cx="2456293" cy="2472551"/>
            </a:xfrm>
            <a:prstGeom prst="rect">
              <a:avLst/>
            </a:prstGeom>
            <a:solidFill>
              <a:srgbClr val="FFFFFF"/>
            </a:solidFill>
          </p:spPr>
        </p:sp>
        <p:sp>
          <p:nvSpPr>
            <p:cNvPr id="120" name="AutoShape 120"/>
            <p:cNvSpPr/>
            <p:nvPr/>
          </p:nvSpPr>
          <p:spPr>
            <a:xfrm>
              <a:off x="8256281" y="8305054"/>
              <a:ext cx="2456293" cy="2472551"/>
            </a:xfrm>
            <a:prstGeom prst="rect">
              <a:avLst/>
            </a:prstGeom>
            <a:solidFill>
              <a:srgbClr val="FFFFFF"/>
            </a:solidFill>
          </p:spPr>
        </p:sp>
      </p:grpSp>
      <p:grpSp>
        <p:nvGrpSpPr>
          <p:cNvPr id="121" name="Group 121"/>
          <p:cNvGrpSpPr/>
          <p:nvPr/>
        </p:nvGrpSpPr>
        <p:grpSpPr>
          <a:xfrm>
            <a:off x="-4115077" y="10285905"/>
            <a:ext cx="8034431" cy="8083204"/>
            <a:chOff x="0" y="0"/>
            <a:chExt cx="10712574" cy="10777605"/>
          </a:xfrm>
        </p:grpSpPr>
        <p:sp>
          <p:nvSpPr>
            <p:cNvPr id="122" name="AutoShape 122"/>
            <p:cNvSpPr/>
            <p:nvPr/>
          </p:nvSpPr>
          <p:spPr>
            <a:xfrm>
              <a:off x="0" y="0"/>
              <a:ext cx="2456293" cy="2472551"/>
            </a:xfrm>
            <a:prstGeom prst="rect">
              <a:avLst/>
            </a:prstGeom>
            <a:solidFill>
              <a:srgbClr val="FFFFFF"/>
            </a:solidFill>
          </p:spPr>
        </p:sp>
        <p:sp>
          <p:nvSpPr>
            <p:cNvPr id="123" name="AutoShape 123"/>
            <p:cNvSpPr/>
            <p:nvPr/>
          </p:nvSpPr>
          <p:spPr>
            <a:xfrm>
              <a:off x="2752094" y="0"/>
              <a:ext cx="2456293" cy="2472551"/>
            </a:xfrm>
            <a:prstGeom prst="rect">
              <a:avLst/>
            </a:prstGeom>
            <a:solidFill>
              <a:srgbClr val="FFFFFF"/>
            </a:solidFill>
          </p:spPr>
        </p:sp>
        <p:sp>
          <p:nvSpPr>
            <p:cNvPr id="124" name="AutoShape 124"/>
            <p:cNvSpPr/>
            <p:nvPr/>
          </p:nvSpPr>
          <p:spPr>
            <a:xfrm>
              <a:off x="5504187" y="0"/>
              <a:ext cx="2456293" cy="2472551"/>
            </a:xfrm>
            <a:prstGeom prst="rect">
              <a:avLst/>
            </a:prstGeom>
            <a:solidFill>
              <a:srgbClr val="FFFFFF"/>
            </a:solidFill>
          </p:spPr>
        </p:sp>
        <p:sp>
          <p:nvSpPr>
            <p:cNvPr id="125" name="AutoShape 125"/>
            <p:cNvSpPr/>
            <p:nvPr/>
          </p:nvSpPr>
          <p:spPr>
            <a:xfrm>
              <a:off x="8256281" y="0"/>
              <a:ext cx="2456293" cy="2472551"/>
            </a:xfrm>
            <a:prstGeom prst="rect">
              <a:avLst/>
            </a:prstGeom>
            <a:solidFill>
              <a:srgbClr val="FFFFFF"/>
            </a:solidFill>
          </p:spPr>
        </p:sp>
        <p:sp>
          <p:nvSpPr>
            <p:cNvPr id="126" name="AutoShape 126"/>
            <p:cNvSpPr/>
            <p:nvPr/>
          </p:nvSpPr>
          <p:spPr>
            <a:xfrm>
              <a:off x="0" y="2768351"/>
              <a:ext cx="2456293" cy="2472551"/>
            </a:xfrm>
            <a:prstGeom prst="rect">
              <a:avLst/>
            </a:prstGeom>
            <a:solidFill>
              <a:srgbClr val="FFFFFF"/>
            </a:solidFill>
          </p:spPr>
        </p:sp>
        <p:sp>
          <p:nvSpPr>
            <p:cNvPr id="127" name="AutoShape 127"/>
            <p:cNvSpPr/>
            <p:nvPr/>
          </p:nvSpPr>
          <p:spPr>
            <a:xfrm>
              <a:off x="2752094" y="2768351"/>
              <a:ext cx="2456293" cy="2472551"/>
            </a:xfrm>
            <a:prstGeom prst="rect">
              <a:avLst/>
            </a:prstGeom>
            <a:solidFill>
              <a:srgbClr val="FFFFFF"/>
            </a:solidFill>
          </p:spPr>
        </p:sp>
        <p:sp>
          <p:nvSpPr>
            <p:cNvPr id="128" name="AutoShape 128"/>
            <p:cNvSpPr/>
            <p:nvPr/>
          </p:nvSpPr>
          <p:spPr>
            <a:xfrm>
              <a:off x="5504187" y="2768351"/>
              <a:ext cx="2456293" cy="2472551"/>
            </a:xfrm>
            <a:prstGeom prst="rect">
              <a:avLst/>
            </a:prstGeom>
            <a:solidFill>
              <a:srgbClr val="FFFFFF"/>
            </a:solidFill>
          </p:spPr>
        </p:sp>
        <p:pic>
          <p:nvPicPr>
            <p:cNvPr id="129" name="Picture 129"/>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256281" y="2768351"/>
              <a:ext cx="2456293" cy="2472551"/>
            </a:xfrm>
            <a:prstGeom prst="rect">
              <a:avLst/>
            </a:prstGeom>
          </p:spPr>
        </p:pic>
        <p:sp>
          <p:nvSpPr>
            <p:cNvPr id="130" name="AutoShape 130"/>
            <p:cNvSpPr/>
            <p:nvPr/>
          </p:nvSpPr>
          <p:spPr>
            <a:xfrm>
              <a:off x="0" y="5536702"/>
              <a:ext cx="2456293" cy="2472551"/>
            </a:xfrm>
            <a:prstGeom prst="rect">
              <a:avLst/>
            </a:prstGeom>
            <a:solidFill>
              <a:srgbClr val="FFFFFF"/>
            </a:solidFill>
          </p:spPr>
        </p:sp>
        <p:pic>
          <p:nvPicPr>
            <p:cNvPr id="131" name="Picture 13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2752094" y="5536702"/>
              <a:ext cx="2456293" cy="2472551"/>
            </a:xfrm>
            <a:prstGeom prst="rect">
              <a:avLst/>
            </a:prstGeom>
          </p:spPr>
        </p:pic>
        <p:pic>
          <p:nvPicPr>
            <p:cNvPr id="132" name="Picture 132"/>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5504187" y="5536702"/>
              <a:ext cx="2456293" cy="2472551"/>
            </a:xfrm>
            <a:prstGeom prst="rect">
              <a:avLst/>
            </a:prstGeom>
          </p:spPr>
        </p:pic>
        <p:sp>
          <p:nvSpPr>
            <p:cNvPr id="133" name="AutoShape 133"/>
            <p:cNvSpPr/>
            <p:nvPr/>
          </p:nvSpPr>
          <p:spPr>
            <a:xfrm>
              <a:off x="8256281" y="5536702"/>
              <a:ext cx="2456293" cy="2472551"/>
            </a:xfrm>
            <a:prstGeom prst="rect">
              <a:avLst/>
            </a:prstGeom>
            <a:solidFill>
              <a:srgbClr val="FFFFFF"/>
            </a:solidFill>
          </p:spPr>
        </p:sp>
        <p:sp>
          <p:nvSpPr>
            <p:cNvPr id="134" name="AutoShape 134"/>
            <p:cNvSpPr/>
            <p:nvPr/>
          </p:nvSpPr>
          <p:spPr>
            <a:xfrm>
              <a:off x="0" y="8305054"/>
              <a:ext cx="2456293" cy="2472551"/>
            </a:xfrm>
            <a:prstGeom prst="rect">
              <a:avLst/>
            </a:prstGeom>
            <a:solidFill>
              <a:srgbClr val="FFFFFF"/>
            </a:solidFill>
          </p:spPr>
        </p:sp>
        <p:sp>
          <p:nvSpPr>
            <p:cNvPr id="135" name="AutoShape 135"/>
            <p:cNvSpPr/>
            <p:nvPr/>
          </p:nvSpPr>
          <p:spPr>
            <a:xfrm>
              <a:off x="2752094" y="8305054"/>
              <a:ext cx="2456293" cy="2472551"/>
            </a:xfrm>
            <a:prstGeom prst="rect">
              <a:avLst/>
            </a:prstGeom>
            <a:solidFill>
              <a:srgbClr val="FFFFFF"/>
            </a:solidFill>
          </p:spPr>
        </p:sp>
        <p:sp>
          <p:nvSpPr>
            <p:cNvPr id="136" name="AutoShape 136"/>
            <p:cNvSpPr/>
            <p:nvPr/>
          </p:nvSpPr>
          <p:spPr>
            <a:xfrm>
              <a:off x="5504187" y="8305054"/>
              <a:ext cx="2456293" cy="2472551"/>
            </a:xfrm>
            <a:prstGeom prst="rect">
              <a:avLst/>
            </a:prstGeom>
            <a:solidFill>
              <a:srgbClr val="FFFFFF"/>
            </a:solidFill>
          </p:spPr>
        </p:sp>
        <p:sp>
          <p:nvSpPr>
            <p:cNvPr id="137" name="AutoShape 137"/>
            <p:cNvSpPr/>
            <p:nvPr/>
          </p:nvSpPr>
          <p:spPr>
            <a:xfrm>
              <a:off x="8256281" y="8305054"/>
              <a:ext cx="2456293" cy="2472551"/>
            </a:xfrm>
            <a:prstGeom prst="rect">
              <a:avLst/>
            </a:prstGeom>
            <a:solidFill>
              <a:srgbClr val="FFFFFF"/>
            </a:solidFill>
          </p:spPr>
        </p:sp>
      </p:grpSp>
      <p:grpSp>
        <p:nvGrpSpPr>
          <p:cNvPr id="138" name="Group 138"/>
          <p:cNvGrpSpPr/>
          <p:nvPr/>
        </p:nvGrpSpPr>
        <p:grpSpPr>
          <a:xfrm>
            <a:off x="-943396" y="-729067"/>
            <a:ext cx="20461514" cy="11659118"/>
            <a:chOff x="0" y="0"/>
            <a:chExt cx="5389041" cy="3070714"/>
          </a:xfrm>
        </p:grpSpPr>
        <p:sp>
          <p:nvSpPr>
            <p:cNvPr id="139" name="Freeform 139"/>
            <p:cNvSpPr/>
            <p:nvPr/>
          </p:nvSpPr>
          <p:spPr>
            <a:xfrm>
              <a:off x="0" y="0"/>
              <a:ext cx="5389041" cy="3070714"/>
            </a:xfrm>
            <a:custGeom>
              <a:avLst/>
              <a:gdLst/>
              <a:ahLst/>
              <a:cxnLst/>
              <a:rect l="l" t="t" r="r" b="b"/>
              <a:pathLst>
                <a:path w="5389041" h="3070714">
                  <a:moveTo>
                    <a:pt x="0" y="0"/>
                  </a:moveTo>
                  <a:lnTo>
                    <a:pt x="5389041" y="0"/>
                  </a:lnTo>
                  <a:lnTo>
                    <a:pt x="5389041" y="3070714"/>
                  </a:lnTo>
                  <a:lnTo>
                    <a:pt x="0" y="3070714"/>
                  </a:lnTo>
                  <a:close/>
                </a:path>
              </a:pathLst>
            </a:custGeom>
            <a:solidFill>
              <a:srgbClr val="0071BC">
                <a:alpha val="61961"/>
              </a:srgbClr>
            </a:solidFill>
          </p:spPr>
        </p:sp>
        <p:sp>
          <p:nvSpPr>
            <p:cNvPr id="140" name="TextBox 140"/>
            <p:cNvSpPr txBox="1"/>
            <p:nvPr/>
          </p:nvSpPr>
          <p:spPr>
            <a:xfrm>
              <a:off x="0" y="-76200"/>
              <a:ext cx="5389041" cy="3146914"/>
            </a:xfrm>
            <a:prstGeom prst="rect">
              <a:avLst/>
            </a:prstGeom>
          </p:spPr>
          <p:txBody>
            <a:bodyPr lIns="50800" tIns="50800" rIns="50800" bIns="50800" rtlCol="0" anchor="ctr"/>
            <a:lstStyle/>
            <a:p>
              <a:pPr algn="ctr">
                <a:lnSpc>
                  <a:spcPts val="2862"/>
                </a:lnSpc>
              </a:pPr>
              <a:endParaRPr/>
            </a:p>
          </p:txBody>
        </p:sp>
      </p:grpSp>
      <p:sp>
        <p:nvSpPr>
          <p:cNvPr id="141" name="TextBox 141"/>
          <p:cNvSpPr txBox="1"/>
          <p:nvPr/>
        </p:nvSpPr>
        <p:spPr>
          <a:xfrm>
            <a:off x="2919657" y="3923819"/>
            <a:ext cx="11904425" cy="2529490"/>
          </a:xfrm>
          <a:prstGeom prst="rect">
            <a:avLst/>
          </a:prstGeom>
        </p:spPr>
        <p:txBody>
          <a:bodyPr lIns="0" tIns="0" rIns="0" bIns="0" rtlCol="0" anchor="t">
            <a:spAutoFit/>
          </a:bodyPr>
          <a:lstStyle/>
          <a:p>
            <a:pPr marL="0" lvl="0" indent="0" algn="ctr">
              <a:lnSpc>
                <a:spcPts val="17276"/>
              </a:lnSpc>
            </a:pPr>
            <a:r>
              <a:rPr lang="en-US" sz="15289" b="1" spc="152">
                <a:solidFill>
                  <a:srgbClr val="FFFFFF"/>
                </a:solidFill>
                <a:latin typeface="Arial Bold"/>
                <a:ea typeface="Arial Bold"/>
                <a:cs typeface="Arial Bold"/>
                <a:sym typeface="Arial Bold"/>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1EEFC"/>
        </a:solidFill>
        <a:effectLst/>
      </p:bgPr>
    </p:bg>
    <p:spTree>
      <p:nvGrpSpPr>
        <p:cNvPr id="1" name=""/>
        <p:cNvGrpSpPr/>
        <p:nvPr/>
      </p:nvGrpSpPr>
      <p:grpSpPr>
        <a:xfrm>
          <a:off x="0" y="0"/>
          <a:ext cx="0" cy="0"/>
          <a:chOff x="0" y="0"/>
          <a:chExt cx="0" cy="0"/>
        </a:xfrm>
      </p:grpSpPr>
      <p:sp>
        <p:nvSpPr>
          <p:cNvPr id="2" name="Freeform 2"/>
          <p:cNvSpPr/>
          <p:nvPr/>
        </p:nvSpPr>
        <p:spPr>
          <a:xfrm>
            <a:off x="9669656" y="2548237"/>
            <a:ext cx="15748092" cy="15748092"/>
          </a:xfrm>
          <a:custGeom>
            <a:avLst/>
            <a:gdLst/>
            <a:ahLst/>
            <a:cxnLst/>
            <a:rect l="l" t="t" r="r" b="b"/>
            <a:pathLst>
              <a:path w="15748092" h="15748092">
                <a:moveTo>
                  <a:pt x="0" y="0"/>
                </a:moveTo>
                <a:lnTo>
                  <a:pt x="15748093" y="0"/>
                </a:lnTo>
                <a:lnTo>
                  <a:pt x="15748093" y="15748092"/>
                </a:lnTo>
                <a:lnTo>
                  <a:pt x="0" y="1574809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15074340" y="140476"/>
            <a:ext cx="3075289" cy="1449999"/>
          </a:xfrm>
          <a:custGeom>
            <a:avLst/>
            <a:gdLst/>
            <a:ahLst/>
            <a:cxnLst/>
            <a:rect l="l" t="t" r="r" b="b"/>
            <a:pathLst>
              <a:path w="3075289" h="1449999">
                <a:moveTo>
                  <a:pt x="0" y="0"/>
                </a:moveTo>
                <a:lnTo>
                  <a:pt x="3075290" y="0"/>
                </a:lnTo>
                <a:lnTo>
                  <a:pt x="3075290" y="1449999"/>
                </a:lnTo>
                <a:lnTo>
                  <a:pt x="0" y="1449999"/>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sp>
        <p:nvSpPr>
          <p:cNvPr id="4" name="Freeform 4"/>
          <p:cNvSpPr/>
          <p:nvPr/>
        </p:nvSpPr>
        <p:spPr>
          <a:xfrm rot="4483816">
            <a:off x="16785828" y="8869447"/>
            <a:ext cx="564065" cy="1264010"/>
          </a:xfrm>
          <a:custGeom>
            <a:avLst/>
            <a:gdLst/>
            <a:ahLst/>
            <a:cxnLst/>
            <a:rect l="l" t="t" r="r" b="b"/>
            <a:pathLst>
              <a:path w="564065" h="1264010">
                <a:moveTo>
                  <a:pt x="0" y="0"/>
                </a:moveTo>
                <a:lnTo>
                  <a:pt x="564064" y="0"/>
                </a:lnTo>
                <a:lnTo>
                  <a:pt x="564064" y="1264010"/>
                </a:lnTo>
                <a:lnTo>
                  <a:pt x="0" y="1264010"/>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a:blipFill>
        </p:spPr>
      </p:sp>
      <p:grpSp>
        <p:nvGrpSpPr>
          <p:cNvPr id="5" name="Group 5"/>
          <p:cNvGrpSpPr/>
          <p:nvPr/>
        </p:nvGrpSpPr>
        <p:grpSpPr>
          <a:xfrm>
            <a:off x="0" y="1219761"/>
            <a:ext cx="6789932" cy="6789932"/>
            <a:chOff x="0" y="0"/>
            <a:chExt cx="9053243" cy="9053243"/>
          </a:xfrm>
        </p:grpSpPr>
        <p:grpSp>
          <p:nvGrpSpPr>
            <p:cNvPr id="6" name="Group 6"/>
            <p:cNvGrpSpPr>
              <a:grpSpLocks noChangeAspect="1"/>
            </p:cNvGrpSpPr>
            <p:nvPr/>
          </p:nvGrpSpPr>
          <p:grpSpPr>
            <a:xfrm>
              <a:off x="0" y="0"/>
              <a:ext cx="9053243" cy="9053243"/>
              <a:chOff x="0" y="0"/>
              <a:chExt cx="12700000" cy="12700000"/>
            </a:xfrm>
          </p:grpSpPr>
          <p:sp>
            <p:nvSpPr>
              <p:cNvPr id="7" name="Freeform 7"/>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071BC"/>
              </a:solidFill>
              <a:ln w="12700">
                <a:solidFill>
                  <a:srgbClr val="000000"/>
                </a:solidFill>
              </a:ln>
            </p:spPr>
          </p:sp>
        </p:grpSp>
        <p:grpSp>
          <p:nvGrpSpPr>
            <p:cNvPr id="8" name="Group 8"/>
            <p:cNvGrpSpPr>
              <a:grpSpLocks noChangeAspect="1"/>
            </p:cNvGrpSpPr>
            <p:nvPr/>
          </p:nvGrpSpPr>
          <p:grpSpPr>
            <a:xfrm>
              <a:off x="427099" y="541011"/>
              <a:ext cx="7999339" cy="7999339"/>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8" cstate="email">
                  <a:extLst>
                    <a:ext uri="{28A0092B-C50C-407E-A947-70E740481C1C}">
                      <a14:useLocalDpi xmlns:a14="http://schemas.microsoft.com/office/drawing/2010/main"/>
                    </a:ext>
                  </a:extLst>
                </a:blip>
                <a:stretch>
                  <a:fillRect/>
                </a:stretch>
              </a:blipFill>
            </p:spPr>
          </p:sp>
        </p:grpSp>
      </p:grpSp>
      <p:grpSp>
        <p:nvGrpSpPr>
          <p:cNvPr id="10" name="Group 10"/>
          <p:cNvGrpSpPr/>
          <p:nvPr/>
        </p:nvGrpSpPr>
        <p:grpSpPr>
          <a:xfrm>
            <a:off x="6483003" y="1590475"/>
            <a:ext cx="5769303" cy="5769303"/>
            <a:chOff x="0" y="0"/>
            <a:chExt cx="7692404" cy="7692404"/>
          </a:xfrm>
        </p:grpSpPr>
        <p:grpSp>
          <p:nvGrpSpPr>
            <p:cNvPr id="11" name="Group 11"/>
            <p:cNvGrpSpPr>
              <a:grpSpLocks noChangeAspect="1"/>
            </p:cNvGrpSpPr>
            <p:nvPr/>
          </p:nvGrpSpPr>
          <p:grpSpPr>
            <a:xfrm>
              <a:off x="0" y="0"/>
              <a:ext cx="7692404" cy="7692404"/>
              <a:chOff x="0" y="0"/>
              <a:chExt cx="12700000" cy="12700000"/>
            </a:xfrm>
          </p:grpSpPr>
          <p:sp>
            <p:nvSpPr>
              <p:cNvPr id="12" name="Freeform 12"/>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AD3783"/>
              </a:solidFill>
              <a:ln w="12700">
                <a:solidFill>
                  <a:srgbClr val="000000"/>
                </a:solidFill>
              </a:ln>
            </p:spPr>
          </p:sp>
        </p:grpSp>
        <p:grpSp>
          <p:nvGrpSpPr>
            <p:cNvPr id="13" name="Group 13"/>
            <p:cNvGrpSpPr>
              <a:grpSpLocks noChangeAspect="1"/>
            </p:cNvGrpSpPr>
            <p:nvPr/>
          </p:nvGrpSpPr>
          <p:grpSpPr>
            <a:xfrm>
              <a:off x="455368" y="447743"/>
              <a:ext cx="6796918" cy="6796918"/>
              <a:chOff x="0" y="0"/>
              <a:chExt cx="12700000" cy="12700000"/>
            </a:xfrm>
          </p:grpSpPr>
          <p:sp>
            <p:nvSpPr>
              <p:cNvPr id="14" name="Freeform 14"/>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9" cstate="email">
                  <a:extLst>
                    <a:ext uri="{28A0092B-C50C-407E-A947-70E740481C1C}">
                      <a14:useLocalDpi xmlns:a14="http://schemas.microsoft.com/office/drawing/2010/main"/>
                    </a:ext>
                  </a:extLst>
                </a:blip>
                <a:stretch>
                  <a:fillRect/>
                </a:stretch>
              </a:blipFill>
            </p:spPr>
          </p:sp>
        </p:grpSp>
      </p:grpSp>
      <p:grpSp>
        <p:nvGrpSpPr>
          <p:cNvPr id="15" name="Group 15"/>
          <p:cNvGrpSpPr/>
          <p:nvPr/>
        </p:nvGrpSpPr>
        <p:grpSpPr>
          <a:xfrm>
            <a:off x="12210806" y="2860701"/>
            <a:ext cx="5938823" cy="5938823"/>
            <a:chOff x="0" y="0"/>
            <a:chExt cx="7918431" cy="7918431"/>
          </a:xfrm>
        </p:grpSpPr>
        <p:grpSp>
          <p:nvGrpSpPr>
            <p:cNvPr id="16" name="Group 16"/>
            <p:cNvGrpSpPr>
              <a:grpSpLocks noChangeAspect="1"/>
            </p:cNvGrpSpPr>
            <p:nvPr/>
          </p:nvGrpSpPr>
          <p:grpSpPr>
            <a:xfrm>
              <a:off x="0" y="0"/>
              <a:ext cx="7918431" cy="7918431"/>
              <a:chOff x="0" y="0"/>
              <a:chExt cx="12700000" cy="12700000"/>
            </a:xfrm>
          </p:grpSpPr>
          <p:sp>
            <p:nvSpPr>
              <p:cNvPr id="17" name="Freeform 17"/>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77CEEF"/>
              </a:solidFill>
              <a:ln w="12700">
                <a:solidFill>
                  <a:srgbClr val="000000"/>
                </a:solidFill>
              </a:ln>
            </p:spPr>
          </p:sp>
        </p:grpSp>
        <p:grpSp>
          <p:nvGrpSpPr>
            <p:cNvPr id="18" name="Group 18"/>
            <p:cNvGrpSpPr>
              <a:grpSpLocks noChangeAspect="1"/>
            </p:cNvGrpSpPr>
            <p:nvPr/>
          </p:nvGrpSpPr>
          <p:grpSpPr>
            <a:xfrm>
              <a:off x="468748" y="460899"/>
              <a:ext cx="6996633" cy="6996633"/>
              <a:chOff x="0" y="0"/>
              <a:chExt cx="12700000" cy="12700000"/>
            </a:xfrm>
          </p:grpSpPr>
          <p:sp>
            <p:nvSpPr>
              <p:cNvPr id="19" name="Freeform 1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10" cstate="email">
                  <a:extLst>
                    <a:ext uri="{28A0092B-C50C-407E-A947-70E740481C1C}">
                      <a14:useLocalDpi xmlns:a14="http://schemas.microsoft.com/office/drawing/2010/main"/>
                    </a:ext>
                  </a:extLst>
                </a:blip>
                <a:stretch>
                  <a:fillRect/>
                </a:stretch>
              </a:blipFill>
            </p:spPr>
          </p:sp>
        </p:grpSp>
      </p:grpSp>
      <p:sp>
        <p:nvSpPr>
          <p:cNvPr id="20" name="TextBox 20"/>
          <p:cNvSpPr txBox="1"/>
          <p:nvPr/>
        </p:nvSpPr>
        <p:spPr>
          <a:xfrm>
            <a:off x="328016" y="9727377"/>
            <a:ext cx="7036594" cy="348996"/>
          </a:xfrm>
          <a:prstGeom prst="rect">
            <a:avLst/>
          </a:prstGeom>
        </p:spPr>
        <p:txBody>
          <a:bodyPr lIns="0" tIns="0" rIns="0" bIns="0" rtlCol="0" anchor="t">
            <a:spAutoFit/>
          </a:bodyPr>
          <a:lstStyle/>
          <a:p>
            <a:pPr algn="l">
              <a:lnSpc>
                <a:spcPts val="2862"/>
              </a:lnSpc>
              <a:spcBef>
                <a:spcPct val="0"/>
              </a:spcBef>
            </a:pPr>
            <a:r>
              <a:rPr lang="en-US" sz="1800">
                <a:solidFill>
                  <a:srgbClr val="0071BC"/>
                </a:solidFill>
                <a:latin typeface="FS Albert"/>
                <a:ea typeface="FS Albert"/>
                <a:cs typeface="FS Albert"/>
                <a:sym typeface="FS Albert"/>
              </a:rPr>
              <a:t>Registered Charity England &amp; Wales (1108160) and Scotland (SC041034)</a:t>
            </a:r>
          </a:p>
        </p:txBody>
      </p:sp>
      <p:sp>
        <p:nvSpPr>
          <p:cNvPr id="21" name="TextBox 21"/>
          <p:cNvSpPr txBox="1"/>
          <p:nvPr/>
        </p:nvSpPr>
        <p:spPr>
          <a:xfrm>
            <a:off x="609184" y="578157"/>
            <a:ext cx="13510853" cy="1187957"/>
          </a:xfrm>
          <a:prstGeom prst="rect">
            <a:avLst/>
          </a:prstGeom>
        </p:spPr>
        <p:txBody>
          <a:bodyPr lIns="0" tIns="0" rIns="0" bIns="0" rtlCol="0" anchor="t">
            <a:spAutoFit/>
          </a:bodyPr>
          <a:lstStyle/>
          <a:p>
            <a:pPr marL="0" lvl="0" indent="0" algn="l">
              <a:lnSpc>
                <a:spcPts val="8135"/>
              </a:lnSpc>
            </a:pPr>
            <a:r>
              <a:rPr lang="en-US" sz="7199" b="1" spc="71">
                <a:solidFill>
                  <a:srgbClr val="0071BC"/>
                </a:solidFill>
                <a:latin typeface="Arial Bold"/>
                <a:ea typeface="Arial Bold"/>
                <a:cs typeface="Arial Bold"/>
                <a:sym typeface="Arial Bold"/>
              </a:rPr>
              <a:t>What is cleft lip and palate?</a:t>
            </a:r>
          </a:p>
        </p:txBody>
      </p:sp>
      <p:sp>
        <p:nvSpPr>
          <p:cNvPr id="22" name="TextBox 22"/>
          <p:cNvSpPr txBox="1"/>
          <p:nvPr/>
        </p:nvSpPr>
        <p:spPr>
          <a:xfrm>
            <a:off x="492781" y="8117672"/>
            <a:ext cx="10678573" cy="1306555"/>
          </a:xfrm>
          <a:prstGeom prst="rect">
            <a:avLst/>
          </a:prstGeom>
        </p:spPr>
        <p:txBody>
          <a:bodyPr lIns="0" tIns="0" rIns="0" bIns="0" rtlCol="0" anchor="t">
            <a:spAutoFit/>
          </a:bodyPr>
          <a:lstStyle/>
          <a:p>
            <a:pPr marL="0" lvl="0" indent="0" algn="l">
              <a:lnSpc>
                <a:spcPts val="4791"/>
              </a:lnSpc>
            </a:pPr>
            <a:r>
              <a:rPr lang="en-US" sz="4240" b="1" spc="42">
                <a:solidFill>
                  <a:srgbClr val="000000"/>
                </a:solidFill>
                <a:latin typeface="Arial Bold"/>
                <a:ea typeface="Arial Bold"/>
                <a:cs typeface="Arial Bold"/>
                <a:sym typeface="Arial Bold"/>
              </a:rPr>
              <a:t>Cleft lip: </a:t>
            </a:r>
            <a:r>
              <a:rPr lang="en-US" sz="4240" spc="42">
                <a:solidFill>
                  <a:srgbClr val="000000"/>
                </a:solidFill>
                <a:latin typeface="Arial"/>
                <a:ea typeface="Arial"/>
                <a:cs typeface="Arial"/>
                <a:sym typeface="Arial"/>
              </a:rPr>
              <a:t>gap in top lip</a:t>
            </a:r>
          </a:p>
          <a:p>
            <a:pPr marL="0" lvl="0" indent="0" algn="l">
              <a:lnSpc>
                <a:spcPts val="4791"/>
              </a:lnSpc>
            </a:pPr>
            <a:r>
              <a:rPr lang="en-US" sz="4240" b="1" u="none" spc="42">
                <a:solidFill>
                  <a:srgbClr val="000000"/>
                </a:solidFill>
                <a:latin typeface="Arial Bold"/>
                <a:ea typeface="Arial Bold"/>
                <a:cs typeface="Arial Bold"/>
                <a:sym typeface="Arial Bold"/>
              </a:rPr>
              <a:t>Cleft palate: </a:t>
            </a:r>
            <a:r>
              <a:rPr lang="en-US" sz="4240" u="none" spc="42">
                <a:solidFill>
                  <a:srgbClr val="000000"/>
                </a:solidFill>
                <a:latin typeface="Arial"/>
                <a:ea typeface="Arial"/>
                <a:cs typeface="Arial"/>
                <a:sym typeface="Arial"/>
              </a:rPr>
              <a:t>gap in roof of the mouth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EFC"/>
        </a:solidFill>
        <a:effectLst/>
      </p:bgPr>
    </p:bg>
    <p:spTree>
      <p:nvGrpSpPr>
        <p:cNvPr id="1" name=""/>
        <p:cNvGrpSpPr/>
        <p:nvPr/>
      </p:nvGrpSpPr>
      <p:grpSpPr>
        <a:xfrm>
          <a:off x="0" y="0"/>
          <a:ext cx="0" cy="0"/>
          <a:chOff x="0" y="0"/>
          <a:chExt cx="0" cy="0"/>
        </a:xfrm>
      </p:grpSpPr>
      <p:sp>
        <p:nvSpPr>
          <p:cNvPr id="2" name="Freeform 2"/>
          <p:cNvSpPr/>
          <p:nvPr/>
        </p:nvSpPr>
        <p:spPr>
          <a:xfrm>
            <a:off x="9669656" y="2548237"/>
            <a:ext cx="15748092" cy="15748092"/>
          </a:xfrm>
          <a:custGeom>
            <a:avLst/>
            <a:gdLst/>
            <a:ahLst/>
            <a:cxnLst/>
            <a:rect l="l" t="t" r="r" b="b"/>
            <a:pathLst>
              <a:path w="15748092" h="15748092">
                <a:moveTo>
                  <a:pt x="0" y="0"/>
                </a:moveTo>
                <a:lnTo>
                  <a:pt x="15748093" y="0"/>
                </a:lnTo>
                <a:lnTo>
                  <a:pt x="15748093" y="15748092"/>
                </a:lnTo>
                <a:lnTo>
                  <a:pt x="0" y="1574809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15074340" y="140476"/>
            <a:ext cx="3075289" cy="1449999"/>
          </a:xfrm>
          <a:custGeom>
            <a:avLst/>
            <a:gdLst/>
            <a:ahLst/>
            <a:cxnLst/>
            <a:rect l="l" t="t" r="r" b="b"/>
            <a:pathLst>
              <a:path w="3075289" h="1449999">
                <a:moveTo>
                  <a:pt x="0" y="0"/>
                </a:moveTo>
                <a:lnTo>
                  <a:pt x="3075290" y="0"/>
                </a:lnTo>
                <a:lnTo>
                  <a:pt x="3075290" y="1449999"/>
                </a:lnTo>
                <a:lnTo>
                  <a:pt x="0" y="1449999"/>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sp>
        <p:nvSpPr>
          <p:cNvPr id="4" name="TextBox 4"/>
          <p:cNvSpPr txBox="1"/>
          <p:nvPr/>
        </p:nvSpPr>
        <p:spPr>
          <a:xfrm>
            <a:off x="328016" y="9727377"/>
            <a:ext cx="7036594" cy="348996"/>
          </a:xfrm>
          <a:prstGeom prst="rect">
            <a:avLst/>
          </a:prstGeom>
        </p:spPr>
        <p:txBody>
          <a:bodyPr lIns="0" tIns="0" rIns="0" bIns="0" rtlCol="0" anchor="t">
            <a:spAutoFit/>
          </a:bodyPr>
          <a:lstStyle/>
          <a:p>
            <a:pPr algn="l">
              <a:lnSpc>
                <a:spcPts val="2862"/>
              </a:lnSpc>
              <a:spcBef>
                <a:spcPct val="0"/>
              </a:spcBef>
            </a:pPr>
            <a:r>
              <a:rPr lang="en-US" sz="1800">
                <a:solidFill>
                  <a:srgbClr val="0071BC"/>
                </a:solidFill>
                <a:latin typeface="FS Albert"/>
                <a:ea typeface="FS Albert"/>
                <a:cs typeface="FS Albert"/>
                <a:sym typeface="FS Albert"/>
              </a:rPr>
              <a:t>Registered Charity England &amp; Wales (1108160) and Scotland (SC041034)</a:t>
            </a:r>
          </a:p>
        </p:txBody>
      </p:sp>
      <p:sp>
        <p:nvSpPr>
          <p:cNvPr id="5" name="TextBox 5"/>
          <p:cNvSpPr txBox="1"/>
          <p:nvPr/>
        </p:nvSpPr>
        <p:spPr>
          <a:xfrm>
            <a:off x="665769" y="942975"/>
            <a:ext cx="14746324" cy="2362607"/>
          </a:xfrm>
          <a:prstGeom prst="rect">
            <a:avLst/>
          </a:prstGeom>
        </p:spPr>
        <p:txBody>
          <a:bodyPr lIns="0" tIns="0" rIns="0" bIns="0" rtlCol="0" anchor="t">
            <a:spAutoFit/>
          </a:bodyPr>
          <a:lstStyle/>
          <a:p>
            <a:pPr algn="l">
              <a:lnSpc>
                <a:spcPts val="5974"/>
              </a:lnSpc>
            </a:pPr>
            <a:r>
              <a:rPr lang="en-US" sz="5106">
                <a:solidFill>
                  <a:srgbClr val="AD3783"/>
                </a:solidFill>
                <a:latin typeface="Arial"/>
                <a:ea typeface="Arial"/>
                <a:cs typeface="Arial"/>
                <a:sym typeface="Arial"/>
              </a:rPr>
              <a:t>One in 700</a:t>
            </a:r>
            <a:r>
              <a:rPr lang="en-US" sz="5106">
                <a:solidFill>
                  <a:srgbClr val="000000"/>
                </a:solidFill>
                <a:latin typeface="Arial"/>
                <a:ea typeface="Arial"/>
                <a:cs typeface="Arial"/>
                <a:sym typeface="Arial"/>
              </a:rPr>
              <a:t> babies is born with a cleft</a:t>
            </a:r>
          </a:p>
          <a:p>
            <a:pPr algn="l">
              <a:lnSpc>
                <a:spcPts val="5974"/>
              </a:lnSpc>
            </a:pPr>
            <a:endParaRPr lang="en-US" sz="5106">
              <a:solidFill>
                <a:srgbClr val="000000"/>
              </a:solidFill>
              <a:latin typeface="Arial"/>
              <a:ea typeface="Arial"/>
              <a:cs typeface="Arial"/>
              <a:sym typeface="Arial"/>
            </a:endParaRPr>
          </a:p>
          <a:p>
            <a:pPr algn="l">
              <a:lnSpc>
                <a:spcPts val="5974"/>
              </a:lnSpc>
            </a:pPr>
            <a:r>
              <a:rPr lang="en-US" sz="5106">
                <a:solidFill>
                  <a:srgbClr val="000000"/>
                </a:solidFill>
                <a:latin typeface="Arial"/>
                <a:ea typeface="Arial"/>
                <a:cs typeface="Arial"/>
                <a:sym typeface="Arial"/>
              </a:rPr>
              <a:t>That’s three every day in the United Kingdom!</a:t>
            </a:r>
          </a:p>
        </p:txBody>
      </p:sp>
      <p:grpSp>
        <p:nvGrpSpPr>
          <p:cNvPr id="6" name="Group 6"/>
          <p:cNvGrpSpPr/>
          <p:nvPr/>
        </p:nvGrpSpPr>
        <p:grpSpPr>
          <a:xfrm>
            <a:off x="11904809" y="5143500"/>
            <a:ext cx="6057540" cy="5002063"/>
            <a:chOff x="0" y="0"/>
            <a:chExt cx="8076720" cy="6669417"/>
          </a:xfrm>
        </p:grpSpPr>
        <p:sp>
          <p:nvSpPr>
            <p:cNvPr id="7" name="Freeform 7"/>
            <p:cNvSpPr/>
            <p:nvPr/>
          </p:nvSpPr>
          <p:spPr>
            <a:xfrm rot="-484060">
              <a:off x="3640439" y="252239"/>
              <a:ext cx="4026481" cy="6123926"/>
            </a:xfrm>
            <a:custGeom>
              <a:avLst/>
              <a:gdLst/>
              <a:ahLst/>
              <a:cxnLst/>
              <a:rect l="l" t="t" r="r" b="b"/>
              <a:pathLst>
                <a:path w="4026481" h="6123926">
                  <a:moveTo>
                    <a:pt x="0" y="0"/>
                  </a:moveTo>
                  <a:lnTo>
                    <a:pt x="4026482" y="0"/>
                  </a:lnTo>
                  <a:lnTo>
                    <a:pt x="4026482" y="6123927"/>
                  </a:lnTo>
                  <a:lnTo>
                    <a:pt x="0" y="6123927"/>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a:blipFill>
          </p:spPr>
        </p:sp>
        <p:pic>
          <p:nvPicPr>
            <p:cNvPr id="8" name="Picture 8"/>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1184601">
              <a:off x="658406" y="1608413"/>
              <a:ext cx="3781637" cy="4556189"/>
            </a:xfrm>
            <a:prstGeom prst="rect">
              <a:avLst/>
            </a:prstGeom>
          </p:spPr>
        </p:pic>
      </p:grpSp>
      <p:grpSp>
        <p:nvGrpSpPr>
          <p:cNvPr id="9" name="Group 9"/>
          <p:cNvGrpSpPr>
            <a:grpSpLocks noChangeAspect="1"/>
          </p:cNvGrpSpPr>
          <p:nvPr/>
        </p:nvGrpSpPr>
        <p:grpSpPr>
          <a:xfrm>
            <a:off x="328016" y="4142355"/>
            <a:ext cx="4657169" cy="4657169"/>
            <a:chOff x="0" y="0"/>
            <a:chExt cx="12700000" cy="12700000"/>
          </a:xfrm>
        </p:grpSpPr>
        <p:sp>
          <p:nvSpPr>
            <p:cNvPr id="10" name="Freeform 10"/>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071BC"/>
            </a:solidFill>
            <a:ln w="12700">
              <a:solidFill>
                <a:srgbClr val="000000"/>
              </a:solidFill>
            </a:ln>
          </p:spPr>
        </p:sp>
      </p:grpSp>
      <p:grpSp>
        <p:nvGrpSpPr>
          <p:cNvPr id="11" name="Group 11"/>
          <p:cNvGrpSpPr>
            <a:grpSpLocks noChangeAspect="1"/>
          </p:cNvGrpSpPr>
          <p:nvPr/>
        </p:nvGrpSpPr>
        <p:grpSpPr>
          <a:xfrm>
            <a:off x="547725" y="4420662"/>
            <a:ext cx="4115020" cy="4115020"/>
            <a:chOff x="0" y="0"/>
            <a:chExt cx="12700000" cy="12700000"/>
          </a:xfrm>
        </p:grpSpPr>
        <p:sp>
          <p:nvSpPr>
            <p:cNvPr id="12" name="Freeform 12"/>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9" cstate="email">
                <a:extLst>
                  <a:ext uri="{28A0092B-C50C-407E-A947-70E740481C1C}">
                    <a14:useLocalDpi xmlns:a14="http://schemas.microsoft.com/office/drawing/2010/main"/>
                  </a:ext>
                </a:extLst>
              </a:blip>
              <a:stretch>
                <a:fillRect/>
              </a:stretch>
            </a:blipFill>
          </p:spPr>
        </p:sp>
      </p:grpSp>
      <p:grpSp>
        <p:nvGrpSpPr>
          <p:cNvPr id="13" name="Group 13"/>
          <p:cNvGrpSpPr/>
          <p:nvPr/>
        </p:nvGrpSpPr>
        <p:grpSpPr>
          <a:xfrm>
            <a:off x="4479959" y="3958230"/>
            <a:ext cx="5769303" cy="5769303"/>
            <a:chOff x="0" y="0"/>
            <a:chExt cx="7692404" cy="7692404"/>
          </a:xfrm>
        </p:grpSpPr>
        <p:grpSp>
          <p:nvGrpSpPr>
            <p:cNvPr id="14" name="Group 14"/>
            <p:cNvGrpSpPr>
              <a:grpSpLocks noChangeAspect="1"/>
            </p:cNvGrpSpPr>
            <p:nvPr/>
          </p:nvGrpSpPr>
          <p:grpSpPr>
            <a:xfrm>
              <a:off x="0" y="0"/>
              <a:ext cx="7692404" cy="7692404"/>
              <a:chOff x="0" y="0"/>
              <a:chExt cx="12700000" cy="12700000"/>
            </a:xfrm>
          </p:grpSpPr>
          <p:sp>
            <p:nvSpPr>
              <p:cNvPr id="15" name="Freeform 15"/>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AD3783"/>
              </a:solidFill>
              <a:ln w="12700">
                <a:solidFill>
                  <a:srgbClr val="000000"/>
                </a:solidFill>
              </a:ln>
            </p:spPr>
          </p:sp>
        </p:grpSp>
        <p:grpSp>
          <p:nvGrpSpPr>
            <p:cNvPr id="16" name="Group 16"/>
            <p:cNvGrpSpPr>
              <a:grpSpLocks noChangeAspect="1"/>
            </p:cNvGrpSpPr>
            <p:nvPr/>
          </p:nvGrpSpPr>
          <p:grpSpPr>
            <a:xfrm>
              <a:off x="455368" y="447743"/>
              <a:ext cx="6796918" cy="6796918"/>
              <a:chOff x="0" y="0"/>
              <a:chExt cx="12700000" cy="12700000"/>
            </a:xfrm>
          </p:grpSpPr>
          <p:sp>
            <p:nvSpPr>
              <p:cNvPr id="17" name="Freeform 17"/>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10" cstate="email">
                  <a:extLst>
                    <a:ext uri="{28A0092B-C50C-407E-A947-70E740481C1C}">
                      <a14:useLocalDpi xmlns:a14="http://schemas.microsoft.com/office/drawing/2010/main"/>
                    </a:ext>
                  </a:extLst>
                </a:blip>
                <a:stretch>
                  <a:fillRect/>
                </a:stretch>
              </a:blipFill>
            </p:spPr>
          </p:sp>
        </p:grpSp>
      </p:grpSp>
      <p:grpSp>
        <p:nvGrpSpPr>
          <p:cNvPr id="18" name="Group 18"/>
          <p:cNvGrpSpPr/>
          <p:nvPr/>
        </p:nvGrpSpPr>
        <p:grpSpPr>
          <a:xfrm>
            <a:off x="9144000" y="3163743"/>
            <a:ext cx="4308946" cy="4308946"/>
            <a:chOff x="0" y="0"/>
            <a:chExt cx="5745261" cy="5745261"/>
          </a:xfrm>
        </p:grpSpPr>
        <p:grpSp>
          <p:nvGrpSpPr>
            <p:cNvPr id="19" name="Group 19"/>
            <p:cNvGrpSpPr>
              <a:grpSpLocks noChangeAspect="1"/>
            </p:cNvGrpSpPr>
            <p:nvPr/>
          </p:nvGrpSpPr>
          <p:grpSpPr>
            <a:xfrm>
              <a:off x="0" y="0"/>
              <a:ext cx="5745261" cy="5745261"/>
              <a:chOff x="0" y="0"/>
              <a:chExt cx="12700000" cy="12700000"/>
            </a:xfrm>
          </p:grpSpPr>
          <p:sp>
            <p:nvSpPr>
              <p:cNvPr id="20" name="Freeform 20"/>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77CEEF"/>
              </a:solidFill>
              <a:ln w="12700">
                <a:solidFill>
                  <a:srgbClr val="000000"/>
                </a:solidFill>
              </a:ln>
            </p:spPr>
          </p:sp>
        </p:grpSp>
        <p:grpSp>
          <p:nvGrpSpPr>
            <p:cNvPr id="21" name="Group 21"/>
            <p:cNvGrpSpPr>
              <a:grpSpLocks noChangeAspect="1"/>
            </p:cNvGrpSpPr>
            <p:nvPr/>
          </p:nvGrpSpPr>
          <p:grpSpPr>
            <a:xfrm>
              <a:off x="340103" y="334408"/>
              <a:ext cx="5076446" cy="5076446"/>
              <a:chOff x="0" y="0"/>
              <a:chExt cx="12700000" cy="12700000"/>
            </a:xfrm>
          </p:grpSpPr>
          <p:sp>
            <p:nvSpPr>
              <p:cNvPr id="22" name="Freeform 22"/>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11" cstate="email">
                  <a:extLst>
                    <a:ext uri="{28A0092B-C50C-407E-A947-70E740481C1C}">
                      <a14:useLocalDpi xmlns:a14="http://schemas.microsoft.com/office/drawing/2010/main"/>
                    </a:ext>
                  </a:extLst>
                </a:blip>
                <a:stretch>
                  <a:fillRect/>
                </a:stretch>
              </a:blipFill>
            </p:spPr>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1EEFC"/>
        </a:solidFill>
        <a:effectLst/>
      </p:bgPr>
    </p:bg>
    <p:spTree>
      <p:nvGrpSpPr>
        <p:cNvPr id="1" name=""/>
        <p:cNvGrpSpPr/>
        <p:nvPr/>
      </p:nvGrpSpPr>
      <p:grpSpPr>
        <a:xfrm>
          <a:off x="0" y="0"/>
          <a:ext cx="0" cy="0"/>
          <a:chOff x="0" y="0"/>
          <a:chExt cx="0" cy="0"/>
        </a:xfrm>
      </p:grpSpPr>
      <p:sp>
        <p:nvSpPr>
          <p:cNvPr id="2" name="Freeform 2"/>
          <p:cNvSpPr/>
          <p:nvPr/>
        </p:nvSpPr>
        <p:spPr>
          <a:xfrm>
            <a:off x="9669656" y="2548237"/>
            <a:ext cx="15748092" cy="15748092"/>
          </a:xfrm>
          <a:custGeom>
            <a:avLst/>
            <a:gdLst/>
            <a:ahLst/>
            <a:cxnLst/>
            <a:rect l="l" t="t" r="r" b="b"/>
            <a:pathLst>
              <a:path w="15748092" h="15748092">
                <a:moveTo>
                  <a:pt x="0" y="0"/>
                </a:moveTo>
                <a:lnTo>
                  <a:pt x="15748093" y="0"/>
                </a:lnTo>
                <a:lnTo>
                  <a:pt x="15748093" y="15748092"/>
                </a:lnTo>
                <a:lnTo>
                  <a:pt x="0" y="1574809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15074340" y="140476"/>
            <a:ext cx="3075289" cy="1449999"/>
          </a:xfrm>
          <a:custGeom>
            <a:avLst/>
            <a:gdLst/>
            <a:ahLst/>
            <a:cxnLst/>
            <a:rect l="l" t="t" r="r" b="b"/>
            <a:pathLst>
              <a:path w="3075289" h="1449999">
                <a:moveTo>
                  <a:pt x="0" y="0"/>
                </a:moveTo>
                <a:lnTo>
                  <a:pt x="3075290" y="0"/>
                </a:lnTo>
                <a:lnTo>
                  <a:pt x="3075290" y="1449999"/>
                </a:lnTo>
                <a:lnTo>
                  <a:pt x="0" y="1449999"/>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sp>
        <p:nvSpPr>
          <p:cNvPr id="4" name="Freeform 4"/>
          <p:cNvSpPr/>
          <p:nvPr/>
        </p:nvSpPr>
        <p:spPr>
          <a:xfrm>
            <a:off x="7627635" y="1892599"/>
            <a:ext cx="4084042" cy="7910977"/>
          </a:xfrm>
          <a:custGeom>
            <a:avLst/>
            <a:gdLst/>
            <a:ahLst/>
            <a:cxnLst/>
            <a:rect l="l" t="t" r="r" b="b"/>
            <a:pathLst>
              <a:path w="4084042" h="7910977">
                <a:moveTo>
                  <a:pt x="0" y="0"/>
                </a:moveTo>
                <a:lnTo>
                  <a:pt x="4084042" y="0"/>
                </a:lnTo>
                <a:lnTo>
                  <a:pt x="4084042" y="7910978"/>
                </a:lnTo>
                <a:lnTo>
                  <a:pt x="0" y="791097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4483816">
            <a:off x="16785828" y="8869447"/>
            <a:ext cx="564065" cy="1264010"/>
          </a:xfrm>
          <a:custGeom>
            <a:avLst/>
            <a:gdLst/>
            <a:ahLst/>
            <a:cxnLst/>
            <a:rect l="l" t="t" r="r" b="b"/>
            <a:pathLst>
              <a:path w="564065" h="1264010">
                <a:moveTo>
                  <a:pt x="0" y="0"/>
                </a:moveTo>
                <a:lnTo>
                  <a:pt x="564064" y="0"/>
                </a:lnTo>
                <a:lnTo>
                  <a:pt x="564064" y="1264010"/>
                </a:lnTo>
                <a:lnTo>
                  <a:pt x="0" y="1264010"/>
                </a:lnTo>
                <a:lnTo>
                  <a:pt x="0" y="0"/>
                </a:lnTo>
                <a:close/>
              </a:path>
            </a:pathLst>
          </a:custGeom>
          <a: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a:blipFill>
        </p:spPr>
      </p:sp>
      <p:sp>
        <p:nvSpPr>
          <p:cNvPr id="6" name="Freeform 6"/>
          <p:cNvSpPr/>
          <p:nvPr/>
        </p:nvSpPr>
        <p:spPr>
          <a:xfrm>
            <a:off x="11455027" y="1892599"/>
            <a:ext cx="5330021" cy="7910977"/>
          </a:xfrm>
          <a:custGeom>
            <a:avLst/>
            <a:gdLst/>
            <a:ahLst/>
            <a:cxnLst/>
            <a:rect l="l" t="t" r="r" b="b"/>
            <a:pathLst>
              <a:path w="5330021" h="7910977">
                <a:moveTo>
                  <a:pt x="0" y="0"/>
                </a:moveTo>
                <a:lnTo>
                  <a:pt x="5330021" y="0"/>
                </a:lnTo>
                <a:lnTo>
                  <a:pt x="5330021" y="7910978"/>
                </a:lnTo>
                <a:lnTo>
                  <a:pt x="0" y="791097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TextBox 7"/>
          <p:cNvSpPr txBox="1"/>
          <p:nvPr/>
        </p:nvSpPr>
        <p:spPr>
          <a:xfrm>
            <a:off x="328016" y="9727377"/>
            <a:ext cx="7036594" cy="348996"/>
          </a:xfrm>
          <a:prstGeom prst="rect">
            <a:avLst/>
          </a:prstGeom>
        </p:spPr>
        <p:txBody>
          <a:bodyPr lIns="0" tIns="0" rIns="0" bIns="0" rtlCol="0" anchor="t">
            <a:spAutoFit/>
          </a:bodyPr>
          <a:lstStyle/>
          <a:p>
            <a:pPr algn="l">
              <a:lnSpc>
                <a:spcPts val="2862"/>
              </a:lnSpc>
              <a:spcBef>
                <a:spcPct val="0"/>
              </a:spcBef>
            </a:pPr>
            <a:r>
              <a:rPr lang="en-US" sz="1800">
                <a:solidFill>
                  <a:srgbClr val="0071BC"/>
                </a:solidFill>
                <a:latin typeface="FS Albert"/>
                <a:ea typeface="FS Albert"/>
                <a:cs typeface="FS Albert"/>
                <a:sym typeface="FS Albert"/>
              </a:rPr>
              <a:t>Registered Charity England &amp; Wales (1108160) and Scotland (SC041034)</a:t>
            </a:r>
          </a:p>
        </p:txBody>
      </p:sp>
      <p:sp>
        <p:nvSpPr>
          <p:cNvPr id="8" name="TextBox 8"/>
          <p:cNvSpPr txBox="1"/>
          <p:nvPr/>
        </p:nvSpPr>
        <p:spPr>
          <a:xfrm>
            <a:off x="609184" y="578157"/>
            <a:ext cx="13510853" cy="1187957"/>
          </a:xfrm>
          <a:prstGeom prst="rect">
            <a:avLst/>
          </a:prstGeom>
        </p:spPr>
        <p:txBody>
          <a:bodyPr lIns="0" tIns="0" rIns="0" bIns="0" rtlCol="0" anchor="t">
            <a:spAutoFit/>
          </a:bodyPr>
          <a:lstStyle/>
          <a:p>
            <a:pPr marL="0" lvl="0" indent="0" algn="l">
              <a:lnSpc>
                <a:spcPts val="8135"/>
              </a:lnSpc>
            </a:pPr>
            <a:r>
              <a:rPr lang="en-US" sz="7199" b="1" spc="71">
                <a:solidFill>
                  <a:srgbClr val="0071BC"/>
                </a:solidFill>
                <a:latin typeface="Arial Bold"/>
                <a:ea typeface="Arial Bold"/>
                <a:cs typeface="Arial Bold"/>
                <a:sym typeface="Arial Bold"/>
              </a:rPr>
              <a:t>What is it like to have a cleft?</a:t>
            </a:r>
          </a:p>
        </p:txBody>
      </p:sp>
      <p:sp>
        <p:nvSpPr>
          <p:cNvPr id="9" name="TextBox 9"/>
          <p:cNvSpPr txBox="1"/>
          <p:nvPr/>
        </p:nvSpPr>
        <p:spPr>
          <a:xfrm>
            <a:off x="609184" y="2462512"/>
            <a:ext cx="6755427" cy="5372507"/>
          </a:xfrm>
          <a:prstGeom prst="rect">
            <a:avLst/>
          </a:prstGeom>
        </p:spPr>
        <p:txBody>
          <a:bodyPr lIns="0" tIns="0" rIns="0" bIns="0" rtlCol="0" anchor="t">
            <a:spAutoFit/>
          </a:bodyPr>
          <a:lstStyle/>
          <a:p>
            <a:pPr algn="l">
              <a:lnSpc>
                <a:spcPts val="5974"/>
              </a:lnSpc>
            </a:pPr>
            <a:r>
              <a:rPr lang="en-US" sz="5106" b="1">
                <a:solidFill>
                  <a:srgbClr val="000000"/>
                </a:solidFill>
                <a:latin typeface="Arial Bold"/>
                <a:ea typeface="Arial Bold"/>
                <a:cs typeface="Arial Bold"/>
                <a:sym typeface="Arial Bold"/>
              </a:rPr>
              <a:t>It’s harder to make some sounds when talking</a:t>
            </a:r>
          </a:p>
          <a:p>
            <a:pPr algn="l">
              <a:lnSpc>
                <a:spcPts val="5974"/>
              </a:lnSpc>
            </a:pPr>
            <a:endParaRPr lang="en-US" sz="5106" b="1">
              <a:solidFill>
                <a:srgbClr val="000000"/>
              </a:solidFill>
              <a:latin typeface="Arial Bold"/>
              <a:ea typeface="Arial Bold"/>
              <a:cs typeface="Arial Bold"/>
              <a:sym typeface="Arial Bold"/>
            </a:endParaRPr>
          </a:p>
          <a:p>
            <a:pPr algn="l">
              <a:lnSpc>
                <a:spcPts val="5974"/>
              </a:lnSpc>
            </a:pPr>
            <a:r>
              <a:rPr lang="en-US" sz="5106" b="1">
                <a:solidFill>
                  <a:srgbClr val="000000"/>
                </a:solidFill>
                <a:latin typeface="Arial Bold"/>
                <a:ea typeface="Arial Bold"/>
                <a:cs typeface="Arial Bold"/>
                <a:sym typeface="Arial Bold"/>
              </a:rPr>
              <a:t>You might sound ‘nasal’, or like you have a cold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1EEFC"/>
        </a:solidFill>
        <a:effectLst/>
      </p:bgPr>
    </p:bg>
    <p:spTree>
      <p:nvGrpSpPr>
        <p:cNvPr id="1" name=""/>
        <p:cNvGrpSpPr/>
        <p:nvPr/>
      </p:nvGrpSpPr>
      <p:grpSpPr>
        <a:xfrm>
          <a:off x="0" y="0"/>
          <a:ext cx="0" cy="0"/>
          <a:chOff x="0" y="0"/>
          <a:chExt cx="0" cy="0"/>
        </a:xfrm>
      </p:grpSpPr>
      <p:sp>
        <p:nvSpPr>
          <p:cNvPr id="2" name="Freeform 2"/>
          <p:cNvSpPr/>
          <p:nvPr/>
        </p:nvSpPr>
        <p:spPr>
          <a:xfrm>
            <a:off x="9669656" y="2548237"/>
            <a:ext cx="15748092" cy="15748092"/>
          </a:xfrm>
          <a:custGeom>
            <a:avLst/>
            <a:gdLst/>
            <a:ahLst/>
            <a:cxnLst/>
            <a:rect l="l" t="t" r="r" b="b"/>
            <a:pathLst>
              <a:path w="15748092" h="15748092">
                <a:moveTo>
                  <a:pt x="0" y="0"/>
                </a:moveTo>
                <a:lnTo>
                  <a:pt x="15748093" y="0"/>
                </a:lnTo>
                <a:lnTo>
                  <a:pt x="15748093" y="15748092"/>
                </a:lnTo>
                <a:lnTo>
                  <a:pt x="0" y="1574809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15074340" y="140476"/>
            <a:ext cx="3075289" cy="1449999"/>
          </a:xfrm>
          <a:custGeom>
            <a:avLst/>
            <a:gdLst/>
            <a:ahLst/>
            <a:cxnLst/>
            <a:rect l="l" t="t" r="r" b="b"/>
            <a:pathLst>
              <a:path w="3075289" h="1449999">
                <a:moveTo>
                  <a:pt x="0" y="0"/>
                </a:moveTo>
                <a:lnTo>
                  <a:pt x="3075290" y="0"/>
                </a:lnTo>
                <a:lnTo>
                  <a:pt x="3075290" y="1449999"/>
                </a:lnTo>
                <a:lnTo>
                  <a:pt x="0" y="1449999"/>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sp>
        <p:nvSpPr>
          <p:cNvPr id="4" name="Freeform 4"/>
          <p:cNvSpPr/>
          <p:nvPr/>
        </p:nvSpPr>
        <p:spPr>
          <a:xfrm>
            <a:off x="9268849" y="2202967"/>
            <a:ext cx="4169259" cy="7298485"/>
          </a:xfrm>
          <a:custGeom>
            <a:avLst/>
            <a:gdLst/>
            <a:ahLst/>
            <a:cxnLst/>
            <a:rect l="l" t="t" r="r" b="b"/>
            <a:pathLst>
              <a:path w="4169259" h="7298485">
                <a:moveTo>
                  <a:pt x="0" y="0"/>
                </a:moveTo>
                <a:lnTo>
                  <a:pt x="4169260" y="0"/>
                </a:lnTo>
                <a:lnTo>
                  <a:pt x="4169260" y="7298485"/>
                </a:lnTo>
                <a:lnTo>
                  <a:pt x="0" y="729848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4483816">
            <a:off x="16785828" y="8869447"/>
            <a:ext cx="564065" cy="1264010"/>
          </a:xfrm>
          <a:custGeom>
            <a:avLst/>
            <a:gdLst/>
            <a:ahLst/>
            <a:cxnLst/>
            <a:rect l="l" t="t" r="r" b="b"/>
            <a:pathLst>
              <a:path w="564065" h="1264010">
                <a:moveTo>
                  <a:pt x="0" y="0"/>
                </a:moveTo>
                <a:lnTo>
                  <a:pt x="564064" y="0"/>
                </a:lnTo>
                <a:lnTo>
                  <a:pt x="564064" y="1264010"/>
                </a:lnTo>
                <a:lnTo>
                  <a:pt x="0" y="1264010"/>
                </a:lnTo>
                <a:lnTo>
                  <a:pt x="0" y="0"/>
                </a:lnTo>
                <a:close/>
              </a:path>
            </a:pathLst>
          </a:custGeom>
          <a: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a:blipFill>
        </p:spPr>
      </p:sp>
      <p:sp>
        <p:nvSpPr>
          <p:cNvPr id="6" name="TextBox 6"/>
          <p:cNvSpPr txBox="1"/>
          <p:nvPr/>
        </p:nvSpPr>
        <p:spPr>
          <a:xfrm>
            <a:off x="609184" y="2462512"/>
            <a:ext cx="8150333" cy="4620032"/>
          </a:xfrm>
          <a:prstGeom prst="rect">
            <a:avLst/>
          </a:prstGeom>
        </p:spPr>
        <p:txBody>
          <a:bodyPr lIns="0" tIns="0" rIns="0" bIns="0" rtlCol="0" anchor="t">
            <a:spAutoFit/>
          </a:bodyPr>
          <a:lstStyle/>
          <a:p>
            <a:pPr algn="l">
              <a:lnSpc>
                <a:spcPts val="5974"/>
              </a:lnSpc>
            </a:pPr>
            <a:r>
              <a:rPr lang="en-US" sz="5106" b="1">
                <a:solidFill>
                  <a:srgbClr val="000000"/>
                </a:solidFill>
                <a:latin typeface="Arial Bold"/>
                <a:ea typeface="Arial Bold"/>
                <a:cs typeface="Arial Bold"/>
                <a:sym typeface="Arial Bold"/>
              </a:rPr>
              <a:t>Our ears, throat and mouth are connected.</a:t>
            </a:r>
          </a:p>
          <a:p>
            <a:pPr algn="l">
              <a:lnSpc>
                <a:spcPts val="5974"/>
              </a:lnSpc>
            </a:pPr>
            <a:endParaRPr lang="en-US" sz="5106" b="1">
              <a:solidFill>
                <a:srgbClr val="000000"/>
              </a:solidFill>
              <a:latin typeface="Arial Bold"/>
              <a:ea typeface="Arial Bold"/>
              <a:cs typeface="Arial Bold"/>
              <a:sym typeface="Arial Bold"/>
            </a:endParaRPr>
          </a:p>
          <a:p>
            <a:pPr algn="l">
              <a:lnSpc>
                <a:spcPts val="5974"/>
              </a:lnSpc>
            </a:pPr>
            <a:r>
              <a:rPr lang="en-US" sz="5106" b="1">
                <a:solidFill>
                  <a:srgbClr val="000000"/>
                </a:solidFill>
                <a:latin typeface="Arial Bold"/>
                <a:ea typeface="Arial Bold"/>
                <a:cs typeface="Arial Bold"/>
                <a:sym typeface="Arial Bold"/>
              </a:rPr>
              <a:t>A cleft palate makes you more likely to have hearing issues.</a:t>
            </a:r>
          </a:p>
        </p:txBody>
      </p:sp>
      <p:sp>
        <p:nvSpPr>
          <p:cNvPr id="7" name="TextBox 7"/>
          <p:cNvSpPr txBox="1"/>
          <p:nvPr/>
        </p:nvSpPr>
        <p:spPr>
          <a:xfrm>
            <a:off x="328016" y="9727377"/>
            <a:ext cx="7036594" cy="348996"/>
          </a:xfrm>
          <a:prstGeom prst="rect">
            <a:avLst/>
          </a:prstGeom>
        </p:spPr>
        <p:txBody>
          <a:bodyPr lIns="0" tIns="0" rIns="0" bIns="0" rtlCol="0" anchor="t">
            <a:spAutoFit/>
          </a:bodyPr>
          <a:lstStyle/>
          <a:p>
            <a:pPr algn="l">
              <a:lnSpc>
                <a:spcPts val="2862"/>
              </a:lnSpc>
              <a:spcBef>
                <a:spcPct val="0"/>
              </a:spcBef>
            </a:pPr>
            <a:r>
              <a:rPr lang="en-US" sz="1800">
                <a:solidFill>
                  <a:srgbClr val="0071BC"/>
                </a:solidFill>
                <a:latin typeface="FS Albert"/>
                <a:ea typeface="FS Albert"/>
                <a:cs typeface="FS Albert"/>
                <a:sym typeface="FS Albert"/>
              </a:rPr>
              <a:t>Registered Charity England &amp; Wales (1108160) and Scotland (SC041034)</a:t>
            </a:r>
          </a:p>
        </p:txBody>
      </p:sp>
      <p:sp>
        <p:nvSpPr>
          <p:cNvPr id="8" name="TextBox 8"/>
          <p:cNvSpPr txBox="1"/>
          <p:nvPr/>
        </p:nvSpPr>
        <p:spPr>
          <a:xfrm>
            <a:off x="609184" y="578157"/>
            <a:ext cx="13510853" cy="1187957"/>
          </a:xfrm>
          <a:prstGeom prst="rect">
            <a:avLst/>
          </a:prstGeom>
        </p:spPr>
        <p:txBody>
          <a:bodyPr lIns="0" tIns="0" rIns="0" bIns="0" rtlCol="0" anchor="t">
            <a:spAutoFit/>
          </a:bodyPr>
          <a:lstStyle/>
          <a:p>
            <a:pPr marL="0" lvl="0" indent="0" algn="l">
              <a:lnSpc>
                <a:spcPts val="8135"/>
              </a:lnSpc>
            </a:pPr>
            <a:r>
              <a:rPr lang="en-US" sz="7199" b="1" spc="71">
                <a:solidFill>
                  <a:srgbClr val="0071BC"/>
                </a:solidFill>
                <a:latin typeface="Arial Bold"/>
                <a:ea typeface="Arial Bold"/>
                <a:cs typeface="Arial Bold"/>
                <a:sym typeface="Arial Bold"/>
              </a:rPr>
              <a:t>What is it like to have a cleft?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EFC"/>
        </a:solidFill>
        <a:effectLst/>
      </p:bgPr>
    </p:bg>
    <p:spTree>
      <p:nvGrpSpPr>
        <p:cNvPr id="1" name=""/>
        <p:cNvGrpSpPr/>
        <p:nvPr/>
      </p:nvGrpSpPr>
      <p:grpSpPr>
        <a:xfrm>
          <a:off x="0" y="0"/>
          <a:ext cx="0" cy="0"/>
          <a:chOff x="0" y="0"/>
          <a:chExt cx="0" cy="0"/>
        </a:xfrm>
      </p:grpSpPr>
      <p:sp>
        <p:nvSpPr>
          <p:cNvPr id="2" name="Freeform 2"/>
          <p:cNvSpPr/>
          <p:nvPr/>
        </p:nvSpPr>
        <p:spPr>
          <a:xfrm>
            <a:off x="9669656" y="2548237"/>
            <a:ext cx="15748092" cy="15748092"/>
          </a:xfrm>
          <a:custGeom>
            <a:avLst/>
            <a:gdLst/>
            <a:ahLst/>
            <a:cxnLst/>
            <a:rect l="l" t="t" r="r" b="b"/>
            <a:pathLst>
              <a:path w="15748092" h="15748092">
                <a:moveTo>
                  <a:pt x="0" y="0"/>
                </a:moveTo>
                <a:lnTo>
                  <a:pt x="15748093" y="0"/>
                </a:lnTo>
                <a:lnTo>
                  <a:pt x="15748093" y="15748092"/>
                </a:lnTo>
                <a:lnTo>
                  <a:pt x="0" y="1574809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15074340" y="140476"/>
            <a:ext cx="3075289" cy="1449999"/>
          </a:xfrm>
          <a:custGeom>
            <a:avLst/>
            <a:gdLst/>
            <a:ahLst/>
            <a:cxnLst/>
            <a:rect l="l" t="t" r="r" b="b"/>
            <a:pathLst>
              <a:path w="3075289" h="1449999">
                <a:moveTo>
                  <a:pt x="0" y="0"/>
                </a:moveTo>
                <a:lnTo>
                  <a:pt x="3075290" y="0"/>
                </a:lnTo>
                <a:lnTo>
                  <a:pt x="3075290" y="1449999"/>
                </a:lnTo>
                <a:lnTo>
                  <a:pt x="0" y="1449999"/>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sp>
        <p:nvSpPr>
          <p:cNvPr id="4" name="Freeform 4"/>
          <p:cNvSpPr/>
          <p:nvPr/>
        </p:nvSpPr>
        <p:spPr>
          <a:xfrm>
            <a:off x="11427138" y="2142124"/>
            <a:ext cx="3596872" cy="7359328"/>
          </a:xfrm>
          <a:custGeom>
            <a:avLst/>
            <a:gdLst/>
            <a:ahLst/>
            <a:cxnLst/>
            <a:rect l="l" t="t" r="r" b="b"/>
            <a:pathLst>
              <a:path w="3596872" h="7359328">
                <a:moveTo>
                  <a:pt x="0" y="0"/>
                </a:moveTo>
                <a:lnTo>
                  <a:pt x="3596872" y="0"/>
                </a:lnTo>
                <a:lnTo>
                  <a:pt x="3596872" y="7359328"/>
                </a:lnTo>
                <a:lnTo>
                  <a:pt x="0" y="735932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4483816">
            <a:off x="16785828" y="8869447"/>
            <a:ext cx="564065" cy="1264010"/>
          </a:xfrm>
          <a:custGeom>
            <a:avLst/>
            <a:gdLst/>
            <a:ahLst/>
            <a:cxnLst/>
            <a:rect l="l" t="t" r="r" b="b"/>
            <a:pathLst>
              <a:path w="564065" h="1264010">
                <a:moveTo>
                  <a:pt x="0" y="0"/>
                </a:moveTo>
                <a:lnTo>
                  <a:pt x="564064" y="0"/>
                </a:lnTo>
                <a:lnTo>
                  <a:pt x="564064" y="1264010"/>
                </a:lnTo>
                <a:lnTo>
                  <a:pt x="0" y="1264010"/>
                </a:lnTo>
                <a:lnTo>
                  <a:pt x="0" y="0"/>
                </a:lnTo>
                <a:close/>
              </a:path>
            </a:pathLst>
          </a:custGeom>
          <a: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a:blipFill>
        </p:spPr>
      </p:sp>
      <p:sp>
        <p:nvSpPr>
          <p:cNvPr id="6" name="Freeform 6"/>
          <p:cNvSpPr/>
          <p:nvPr/>
        </p:nvSpPr>
        <p:spPr>
          <a:xfrm>
            <a:off x="8018407" y="2142124"/>
            <a:ext cx="3302499" cy="7359328"/>
          </a:xfrm>
          <a:custGeom>
            <a:avLst/>
            <a:gdLst/>
            <a:ahLst/>
            <a:cxnLst/>
            <a:rect l="l" t="t" r="r" b="b"/>
            <a:pathLst>
              <a:path w="3302499" h="7359328">
                <a:moveTo>
                  <a:pt x="0" y="0"/>
                </a:moveTo>
                <a:lnTo>
                  <a:pt x="3302499" y="0"/>
                </a:lnTo>
                <a:lnTo>
                  <a:pt x="3302499" y="7359328"/>
                </a:lnTo>
                <a:lnTo>
                  <a:pt x="0" y="735932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TextBox 7"/>
          <p:cNvSpPr txBox="1"/>
          <p:nvPr/>
        </p:nvSpPr>
        <p:spPr>
          <a:xfrm>
            <a:off x="609184" y="2399280"/>
            <a:ext cx="6071515" cy="2362607"/>
          </a:xfrm>
          <a:prstGeom prst="rect">
            <a:avLst/>
          </a:prstGeom>
        </p:spPr>
        <p:txBody>
          <a:bodyPr lIns="0" tIns="0" rIns="0" bIns="0" rtlCol="0" anchor="t">
            <a:spAutoFit/>
          </a:bodyPr>
          <a:lstStyle/>
          <a:p>
            <a:pPr algn="l">
              <a:lnSpc>
                <a:spcPts val="5974"/>
              </a:lnSpc>
            </a:pPr>
            <a:r>
              <a:rPr lang="en-US" sz="5106" b="1">
                <a:solidFill>
                  <a:srgbClr val="000000"/>
                </a:solidFill>
                <a:latin typeface="Arial Bold"/>
                <a:ea typeface="Arial Bold"/>
                <a:cs typeface="Arial Bold"/>
                <a:sym typeface="Arial Bold"/>
              </a:rPr>
              <a:t>You might have a gap in your gum and missing teeth.</a:t>
            </a:r>
          </a:p>
        </p:txBody>
      </p:sp>
      <p:sp>
        <p:nvSpPr>
          <p:cNvPr id="8" name="TextBox 8"/>
          <p:cNvSpPr txBox="1"/>
          <p:nvPr/>
        </p:nvSpPr>
        <p:spPr>
          <a:xfrm>
            <a:off x="328016" y="9727377"/>
            <a:ext cx="7036594" cy="348996"/>
          </a:xfrm>
          <a:prstGeom prst="rect">
            <a:avLst/>
          </a:prstGeom>
        </p:spPr>
        <p:txBody>
          <a:bodyPr lIns="0" tIns="0" rIns="0" bIns="0" rtlCol="0" anchor="t">
            <a:spAutoFit/>
          </a:bodyPr>
          <a:lstStyle/>
          <a:p>
            <a:pPr algn="l">
              <a:lnSpc>
                <a:spcPts val="2862"/>
              </a:lnSpc>
              <a:spcBef>
                <a:spcPct val="0"/>
              </a:spcBef>
            </a:pPr>
            <a:r>
              <a:rPr lang="en-US" sz="1800">
                <a:solidFill>
                  <a:srgbClr val="0071BC"/>
                </a:solidFill>
                <a:latin typeface="FS Albert"/>
                <a:ea typeface="FS Albert"/>
                <a:cs typeface="FS Albert"/>
                <a:sym typeface="FS Albert"/>
              </a:rPr>
              <a:t>Registered Charity England &amp; Wales (1108160) and Scotland (SC041034)</a:t>
            </a:r>
          </a:p>
        </p:txBody>
      </p:sp>
      <p:sp>
        <p:nvSpPr>
          <p:cNvPr id="9" name="TextBox 9"/>
          <p:cNvSpPr txBox="1"/>
          <p:nvPr/>
        </p:nvSpPr>
        <p:spPr>
          <a:xfrm>
            <a:off x="609184" y="578157"/>
            <a:ext cx="13510853" cy="1187957"/>
          </a:xfrm>
          <a:prstGeom prst="rect">
            <a:avLst/>
          </a:prstGeom>
        </p:spPr>
        <p:txBody>
          <a:bodyPr lIns="0" tIns="0" rIns="0" bIns="0" rtlCol="0" anchor="t">
            <a:spAutoFit/>
          </a:bodyPr>
          <a:lstStyle/>
          <a:p>
            <a:pPr marL="0" lvl="0" indent="0" algn="l">
              <a:lnSpc>
                <a:spcPts val="8135"/>
              </a:lnSpc>
            </a:pPr>
            <a:r>
              <a:rPr lang="en-US" sz="7199" b="1" spc="71">
                <a:solidFill>
                  <a:srgbClr val="0071BC"/>
                </a:solidFill>
                <a:latin typeface="Arial Bold"/>
                <a:ea typeface="Arial Bold"/>
                <a:cs typeface="Arial Bold"/>
                <a:sym typeface="Arial Bold"/>
              </a:rPr>
              <a:t>What is it like to have a cleft?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1EEFC"/>
        </a:solidFill>
        <a:effectLst/>
      </p:bgPr>
    </p:bg>
    <p:spTree>
      <p:nvGrpSpPr>
        <p:cNvPr id="1" name=""/>
        <p:cNvGrpSpPr/>
        <p:nvPr/>
      </p:nvGrpSpPr>
      <p:grpSpPr>
        <a:xfrm>
          <a:off x="0" y="0"/>
          <a:ext cx="0" cy="0"/>
          <a:chOff x="0" y="0"/>
          <a:chExt cx="0" cy="0"/>
        </a:xfrm>
      </p:grpSpPr>
      <p:sp>
        <p:nvSpPr>
          <p:cNvPr id="2" name="Freeform 2"/>
          <p:cNvSpPr/>
          <p:nvPr/>
        </p:nvSpPr>
        <p:spPr>
          <a:xfrm>
            <a:off x="9669656" y="2548237"/>
            <a:ext cx="15748092" cy="15748092"/>
          </a:xfrm>
          <a:custGeom>
            <a:avLst/>
            <a:gdLst/>
            <a:ahLst/>
            <a:cxnLst/>
            <a:rect l="l" t="t" r="r" b="b"/>
            <a:pathLst>
              <a:path w="15748092" h="15748092">
                <a:moveTo>
                  <a:pt x="0" y="0"/>
                </a:moveTo>
                <a:lnTo>
                  <a:pt x="15748093" y="0"/>
                </a:lnTo>
                <a:lnTo>
                  <a:pt x="15748093" y="15748092"/>
                </a:lnTo>
                <a:lnTo>
                  <a:pt x="0" y="1574809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15074340" y="140476"/>
            <a:ext cx="3075289" cy="1449999"/>
          </a:xfrm>
          <a:custGeom>
            <a:avLst/>
            <a:gdLst/>
            <a:ahLst/>
            <a:cxnLst/>
            <a:rect l="l" t="t" r="r" b="b"/>
            <a:pathLst>
              <a:path w="3075289" h="1449999">
                <a:moveTo>
                  <a:pt x="0" y="0"/>
                </a:moveTo>
                <a:lnTo>
                  <a:pt x="3075290" y="0"/>
                </a:lnTo>
                <a:lnTo>
                  <a:pt x="3075290" y="1449999"/>
                </a:lnTo>
                <a:lnTo>
                  <a:pt x="0" y="1449999"/>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sp>
        <p:nvSpPr>
          <p:cNvPr id="4" name="Freeform 4"/>
          <p:cNvSpPr/>
          <p:nvPr/>
        </p:nvSpPr>
        <p:spPr>
          <a:xfrm rot="4483816">
            <a:off x="16785828" y="8869447"/>
            <a:ext cx="564065" cy="1264010"/>
          </a:xfrm>
          <a:custGeom>
            <a:avLst/>
            <a:gdLst/>
            <a:ahLst/>
            <a:cxnLst/>
            <a:rect l="l" t="t" r="r" b="b"/>
            <a:pathLst>
              <a:path w="564065" h="1264010">
                <a:moveTo>
                  <a:pt x="0" y="0"/>
                </a:moveTo>
                <a:lnTo>
                  <a:pt x="564064" y="0"/>
                </a:lnTo>
                <a:lnTo>
                  <a:pt x="564064" y="1264010"/>
                </a:lnTo>
                <a:lnTo>
                  <a:pt x="0" y="1264010"/>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a:blipFill>
        </p:spPr>
      </p:sp>
      <p:sp>
        <p:nvSpPr>
          <p:cNvPr id="5" name="Freeform 5"/>
          <p:cNvSpPr/>
          <p:nvPr/>
        </p:nvSpPr>
        <p:spPr>
          <a:xfrm>
            <a:off x="7706494" y="1434815"/>
            <a:ext cx="6831001" cy="8368761"/>
          </a:xfrm>
          <a:custGeom>
            <a:avLst/>
            <a:gdLst/>
            <a:ahLst/>
            <a:cxnLst/>
            <a:rect l="l" t="t" r="r" b="b"/>
            <a:pathLst>
              <a:path w="6831001" h="8368761">
                <a:moveTo>
                  <a:pt x="0" y="0"/>
                </a:moveTo>
                <a:lnTo>
                  <a:pt x="6831002" y="0"/>
                </a:lnTo>
                <a:lnTo>
                  <a:pt x="6831002" y="8368762"/>
                </a:lnTo>
                <a:lnTo>
                  <a:pt x="0" y="83687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TextBox 6"/>
          <p:cNvSpPr txBox="1"/>
          <p:nvPr/>
        </p:nvSpPr>
        <p:spPr>
          <a:xfrm>
            <a:off x="328016" y="9727377"/>
            <a:ext cx="7036594" cy="348996"/>
          </a:xfrm>
          <a:prstGeom prst="rect">
            <a:avLst/>
          </a:prstGeom>
        </p:spPr>
        <p:txBody>
          <a:bodyPr lIns="0" tIns="0" rIns="0" bIns="0" rtlCol="0" anchor="t">
            <a:spAutoFit/>
          </a:bodyPr>
          <a:lstStyle/>
          <a:p>
            <a:pPr algn="l">
              <a:lnSpc>
                <a:spcPts val="2862"/>
              </a:lnSpc>
              <a:spcBef>
                <a:spcPct val="0"/>
              </a:spcBef>
            </a:pPr>
            <a:r>
              <a:rPr lang="en-US" sz="1800">
                <a:solidFill>
                  <a:srgbClr val="0071BC"/>
                </a:solidFill>
                <a:latin typeface="FS Albert"/>
                <a:ea typeface="FS Albert"/>
                <a:cs typeface="FS Albert"/>
                <a:sym typeface="FS Albert"/>
              </a:rPr>
              <a:t>Registered Charity England &amp; Wales (1108160) and Scotland (SC041034)</a:t>
            </a:r>
          </a:p>
        </p:txBody>
      </p:sp>
      <p:sp>
        <p:nvSpPr>
          <p:cNvPr id="7" name="TextBox 7"/>
          <p:cNvSpPr txBox="1"/>
          <p:nvPr/>
        </p:nvSpPr>
        <p:spPr>
          <a:xfrm>
            <a:off x="609184" y="578157"/>
            <a:ext cx="13510853" cy="1187957"/>
          </a:xfrm>
          <a:prstGeom prst="rect">
            <a:avLst/>
          </a:prstGeom>
        </p:spPr>
        <p:txBody>
          <a:bodyPr lIns="0" tIns="0" rIns="0" bIns="0" rtlCol="0" anchor="t">
            <a:spAutoFit/>
          </a:bodyPr>
          <a:lstStyle/>
          <a:p>
            <a:pPr marL="0" lvl="0" indent="0" algn="l">
              <a:lnSpc>
                <a:spcPts val="8135"/>
              </a:lnSpc>
            </a:pPr>
            <a:r>
              <a:rPr lang="en-US" sz="7199" b="1" spc="71">
                <a:solidFill>
                  <a:srgbClr val="0071BC"/>
                </a:solidFill>
                <a:latin typeface="Arial Bold"/>
                <a:ea typeface="Arial Bold"/>
                <a:cs typeface="Arial Bold"/>
                <a:sym typeface="Arial Bold"/>
              </a:rPr>
              <a:t>What is it like to have a cleft?</a:t>
            </a:r>
          </a:p>
        </p:txBody>
      </p:sp>
      <p:sp>
        <p:nvSpPr>
          <p:cNvPr id="8" name="TextBox 8"/>
          <p:cNvSpPr txBox="1"/>
          <p:nvPr/>
        </p:nvSpPr>
        <p:spPr>
          <a:xfrm>
            <a:off x="609184" y="2462512"/>
            <a:ext cx="7811510" cy="5372507"/>
          </a:xfrm>
          <a:prstGeom prst="rect">
            <a:avLst/>
          </a:prstGeom>
        </p:spPr>
        <p:txBody>
          <a:bodyPr lIns="0" tIns="0" rIns="0" bIns="0" rtlCol="0" anchor="t">
            <a:spAutoFit/>
          </a:bodyPr>
          <a:lstStyle/>
          <a:p>
            <a:pPr algn="l">
              <a:lnSpc>
                <a:spcPts val="5974"/>
              </a:lnSpc>
            </a:pPr>
            <a:r>
              <a:rPr lang="en-US" sz="5106" b="1">
                <a:solidFill>
                  <a:srgbClr val="000000"/>
                </a:solidFill>
                <a:latin typeface="Arial Bold"/>
                <a:ea typeface="Arial Bold"/>
                <a:cs typeface="Arial Bold"/>
                <a:sym typeface="Arial Bold"/>
              </a:rPr>
              <a:t>Could you drink through a straw with a hole in the side?</a:t>
            </a:r>
          </a:p>
          <a:p>
            <a:pPr algn="l">
              <a:lnSpc>
                <a:spcPts val="5974"/>
              </a:lnSpc>
            </a:pPr>
            <a:endParaRPr lang="en-US" sz="5106" b="1">
              <a:solidFill>
                <a:srgbClr val="000000"/>
              </a:solidFill>
              <a:latin typeface="Arial Bold"/>
              <a:ea typeface="Arial Bold"/>
              <a:cs typeface="Arial Bold"/>
              <a:sym typeface="Arial Bold"/>
            </a:endParaRPr>
          </a:p>
          <a:p>
            <a:pPr algn="l">
              <a:lnSpc>
                <a:spcPts val="5974"/>
              </a:lnSpc>
            </a:pPr>
            <a:r>
              <a:rPr lang="en-US" sz="5106" b="1">
                <a:solidFill>
                  <a:srgbClr val="000000"/>
                </a:solidFill>
                <a:latin typeface="Arial Bold"/>
                <a:ea typeface="Arial Bold"/>
                <a:cs typeface="Arial Bold"/>
                <a:sym typeface="Arial Bold"/>
              </a:rPr>
              <a:t>It can be extra hard to drink, blow balloons, or use wind instruments.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1EEFC"/>
        </a:solidFill>
        <a:effectLst/>
      </p:bgPr>
    </p:bg>
    <p:spTree>
      <p:nvGrpSpPr>
        <p:cNvPr id="1" name=""/>
        <p:cNvGrpSpPr/>
        <p:nvPr/>
      </p:nvGrpSpPr>
      <p:grpSpPr>
        <a:xfrm>
          <a:off x="0" y="0"/>
          <a:ext cx="0" cy="0"/>
          <a:chOff x="0" y="0"/>
          <a:chExt cx="0" cy="0"/>
        </a:xfrm>
      </p:grpSpPr>
      <p:sp>
        <p:nvSpPr>
          <p:cNvPr id="2" name="Freeform 2"/>
          <p:cNvSpPr/>
          <p:nvPr/>
        </p:nvSpPr>
        <p:spPr>
          <a:xfrm>
            <a:off x="9669656" y="2548237"/>
            <a:ext cx="15748092" cy="15748092"/>
          </a:xfrm>
          <a:custGeom>
            <a:avLst/>
            <a:gdLst/>
            <a:ahLst/>
            <a:cxnLst/>
            <a:rect l="l" t="t" r="r" b="b"/>
            <a:pathLst>
              <a:path w="15748092" h="15748092">
                <a:moveTo>
                  <a:pt x="0" y="0"/>
                </a:moveTo>
                <a:lnTo>
                  <a:pt x="15748093" y="0"/>
                </a:lnTo>
                <a:lnTo>
                  <a:pt x="15748093" y="15748092"/>
                </a:lnTo>
                <a:lnTo>
                  <a:pt x="0" y="1574809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15074340" y="140476"/>
            <a:ext cx="3075289" cy="1449999"/>
          </a:xfrm>
          <a:custGeom>
            <a:avLst/>
            <a:gdLst/>
            <a:ahLst/>
            <a:cxnLst/>
            <a:rect l="l" t="t" r="r" b="b"/>
            <a:pathLst>
              <a:path w="3075289" h="1449999">
                <a:moveTo>
                  <a:pt x="0" y="0"/>
                </a:moveTo>
                <a:lnTo>
                  <a:pt x="3075290" y="0"/>
                </a:lnTo>
                <a:lnTo>
                  <a:pt x="3075290" y="1449999"/>
                </a:lnTo>
                <a:lnTo>
                  <a:pt x="0" y="1449999"/>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sp>
        <p:nvSpPr>
          <p:cNvPr id="4" name="Freeform 4"/>
          <p:cNvSpPr/>
          <p:nvPr/>
        </p:nvSpPr>
        <p:spPr>
          <a:xfrm>
            <a:off x="12738557" y="2837949"/>
            <a:ext cx="3996718" cy="6647347"/>
          </a:xfrm>
          <a:custGeom>
            <a:avLst/>
            <a:gdLst/>
            <a:ahLst/>
            <a:cxnLst/>
            <a:rect l="l" t="t" r="r" b="b"/>
            <a:pathLst>
              <a:path w="3996718" h="6647347">
                <a:moveTo>
                  <a:pt x="0" y="0"/>
                </a:moveTo>
                <a:lnTo>
                  <a:pt x="3996718" y="0"/>
                </a:lnTo>
                <a:lnTo>
                  <a:pt x="3996718" y="6647348"/>
                </a:lnTo>
                <a:lnTo>
                  <a:pt x="0" y="664734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9111963" y="2290012"/>
            <a:ext cx="3093972" cy="7195285"/>
          </a:xfrm>
          <a:custGeom>
            <a:avLst/>
            <a:gdLst/>
            <a:ahLst/>
            <a:cxnLst/>
            <a:rect l="l" t="t" r="r" b="b"/>
            <a:pathLst>
              <a:path w="3093972" h="7195285">
                <a:moveTo>
                  <a:pt x="0" y="0"/>
                </a:moveTo>
                <a:lnTo>
                  <a:pt x="3093972" y="0"/>
                </a:lnTo>
                <a:lnTo>
                  <a:pt x="3093972" y="7195285"/>
                </a:lnTo>
                <a:lnTo>
                  <a:pt x="0" y="719528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TextBox 6"/>
          <p:cNvSpPr txBox="1"/>
          <p:nvPr/>
        </p:nvSpPr>
        <p:spPr>
          <a:xfrm>
            <a:off x="609184" y="2204287"/>
            <a:ext cx="7970157" cy="2362607"/>
          </a:xfrm>
          <a:prstGeom prst="rect">
            <a:avLst/>
          </a:prstGeom>
        </p:spPr>
        <p:txBody>
          <a:bodyPr lIns="0" tIns="0" rIns="0" bIns="0" rtlCol="0" anchor="t">
            <a:spAutoFit/>
          </a:bodyPr>
          <a:lstStyle/>
          <a:p>
            <a:pPr algn="l">
              <a:lnSpc>
                <a:spcPts val="5974"/>
              </a:lnSpc>
            </a:pPr>
            <a:r>
              <a:rPr lang="en-US" sz="5106" b="1">
                <a:solidFill>
                  <a:srgbClr val="000000"/>
                </a:solidFill>
                <a:latin typeface="Arial Bold"/>
                <a:ea typeface="Arial Bold"/>
                <a:cs typeface="Arial Bold"/>
                <a:sym typeface="Arial Bold"/>
              </a:rPr>
              <a:t>You might have lots of hospital appointments and operations</a:t>
            </a:r>
          </a:p>
        </p:txBody>
      </p:sp>
      <p:sp>
        <p:nvSpPr>
          <p:cNvPr id="7" name="TextBox 7"/>
          <p:cNvSpPr txBox="1"/>
          <p:nvPr/>
        </p:nvSpPr>
        <p:spPr>
          <a:xfrm>
            <a:off x="328016" y="9727377"/>
            <a:ext cx="7036594" cy="348996"/>
          </a:xfrm>
          <a:prstGeom prst="rect">
            <a:avLst/>
          </a:prstGeom>
        </p:spPr>
        <p:txBody>
          <a:bodyPr lIns="0" tIns="0" rIns="0" bIns="0" rtlCol="0" anchor="t">
            <a:spAutoFit/>
          </a:bodyPr>
          <a:lstStyle/>
          <a:p>
            <a:pPr algn="l">
              <a:lnSpc>
                <a:spcPts val="2862"/>
              </a:lnSpc>
              <a:spcBef>
                <a:spcPct val="0"/>
              </a:spcBef>
            </a:pPr>
            <a:r>
              <a:rPr lang="en-US" sz="1800">
                <a:solidFill>
                  <a:srgbClr val="0071BC"/>
                </a:solidFill>
                <a:latin typeface="FS Albert"/>
                <a:ea typeface="FS Albert"/>
                <a:cs typeface="FS Albert"/>
                <a:sym typeface="FS Albert"/>
              </a:rPr>
              <a:t>Registered Charity England &amp; Wales (1108160) and Scotland (SC041034)</a:t>
            </a:r>
          </a:p>
        </p:txBody>
      </p:sp>
      <p:sp>
        <p:nvSpPr>
          <p:cNvPr id="8" name="TextBox 8"/>
          <p:cNvSpPr txBox="1"/>
          <p:nvPr/>
        </p:nvSpPr>
        <p:spPr>
          <a:xfrm>
            <a:off x="609184" y="578157"/>
            <a:ext cx="13510853" cy="1187957"/>
          </a:xfrm>
          <a:prstGeom prst="rect">
            <a:avLst/>
          </a:prstGeom>
        </p:spPr>
        <p:txBody>
          <a:bodyPr lIns="0" tIns="0" rIns="0" bIns="0" rtlCol="0" anchor="t">
            <a:spAutoFit/>
          </a:bodyPr>
          <a:lstStyle/>
          <a:p>
            <a:pPr marL="0" lvl="0" indent="0" algn="l">
              <a:lnSpc>
                <a:spcPts val="8135"/>
              </a:lnSpc>
            </a:pPr>
            <a:r>
              <a:rPr lang="en-US" sz="7199" b="1" spc="71">
                <a:solidFill>
                  <a:srgbClr val="0071BC"/>
                </a:solidFill>
                <a:latin typeface="Arial Bold"/>
                <a:ea typeface="Arial Bold"/>
                <a:cs typeface="Arial Bold"/>
                <a:sym typeface="Arial Bold"/>
              </a:rPr>
              <a:t>What is it like to have a cleft?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EEFC"/>
        </a:solidFill>
        <a:effectLst/>
      </p:bgPr>
    </p:bg>
    <p:spTree>
      <p:nvGrpSpPr>
        <p:cNvPr id="1" name=""/>
        <p:cNvGrpSpPr/>
        <p:nvPr/>
      </p:nvGrpSpPr>
      <p:grpSpPr>
        <a:xfrm>
          <a:off x="0" y="0"/>
          <a:ext cx="0" cy="0"/>
          <a:chOff x="0" y="0"/>
          <a:chExt cx="0" cy="0"/>
        </a:xfrm>
      </p:grpSpPr>
      <p:sp>
        <p:nvSpPr>
          <p:cNvPr id="2" name="Freeform 2"/>
          <p:cNvSpPr/>
          <p:nvPr/>
        </p:nvSpPr>
        <p:spPr>
          <a:xfrm>
            <a:off x="9669656" y="2548237"/>
            <a:ext cx="15748092" cy="15748092"/>
          </a:xfrm>
          <a:custGeom>
            <a:avLst/>
            <a:gdLst/>
            <a:ahLst/>
            <a:cxnLst/>
            <a:rect l="l" t="t" r="r" b="b"/>
            <a:pathLst>
              <a:path w="15748092" h="15748092">
                <a:moveTo>
                  <a:pt x="0" y="0"/>
                </a:moveTo>
                <a:lnTo>
                  <a:pt x="15748093" y="0"/>
                </a:lnTo>
                <a:lnTo>
                  <a:pt x="15748093" y="15748092"/>
                </a:lnTo>
                <a:lnTo>
                  <a:pt x="0" y="1574809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15074340" y="140476"/>
            <a:ext cx="3075289" cy="1449999"/>
          </a:xfrm>
          <a:custGeom>
            <a:avLst/>
            <a:gdLst/>
            <a:ahLst/>
            <a:cxnLst/>
            <a:rect l="l" t="t" r="r" b="b"/>
            <a:pathLst>
              <a:path w="3075289" h="1449999">
                <a:moveTo>
                  <a:pt x="0" y="0"/>
                </a:moveTo>
                <a:lnTo>
                  <a:pt x="3075290" y="0"/>
                </a:lnTo>
                <a:lnTo>
                  <a:pt x="3075290" y="1449999"/>
                </a:lnTo>
                <a:lnTo>
                  <a:pt x="0" y="1449999"/>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sp>
        <p:nvSpPr>
          <p:cNvPr id="4" name="TextBox 4"/>
          <p:cNvSpPr txBox="1"/>
          <p:nvPr/>
        </p:nvSpPr>
        <p:spPr>
          <a:xfrm>
            <a:off x="609184" y="2204287"/>
            <a:ext cx="10291952" cy="5372507"/>
          </a:xfrm>
          <a:prstGeom prst="rect">
            <a:avLst/>
          </a:prstGeom>
        </p:spPr>
        <p:txBody>
          <a:bodyPr lIns="0" tIns="0" rIns="0" bIns="0" rtlCol="0" anchor="t">
            <a:spAutoFit/>
          </a:bodyPr>
          <a:lstStyle/>
          <a:p>
            <a:pPr algn="l">
              <a:lnSpc>
                <a:spcPts val="5974"/>
              </a:lnSpc>
            </a:pPr>
            <a:r>
              <a:rPr lang="en-US" sz="5106" b="1">
                <a:solidFill>
                  <a:srgbClr val="000000"/>
                </a:solidFill>
                <a:latin typeface="Arial Bold"/>
                <a:ea typeface="Arial Bold"/>
                <a:cs typeface="Arial Bold"/>
                <a:sym typeface="Arial Bold"/>
              </a:rPr>
              <a:t>What’s unique about you?</a:t>
            </a:r>
          </a:p>
          <a:p>
            <a:pPr algn="l">
              <a:lnSpc>
                <a:spcPts val="5974"/>
              </a:lnSpc>
            </a:pPr>
            <a:endParaRPr lang="en-US" sz="5106" b="1">
              <a:solidFill>
                <a:srgbClr val="000000"/>
              </a:solidFill>
              <a:latin typeface="Arial Bold"/>
              <a:ea typeface="Arial Bold"/>
              <a:cs typeface="Arial Bold"/>
              <a:sym typeface="Arial Bold"/>
            </a:endParaRPr>
          </a:p>
          <a:p>
            <a:pPr algn="l">
              <a:lnSpc>
                <a:spcPts val="5974"/>
              </a:lnSpc>
            </a:pPr>
            <a:r>
              <a:rPr lang="en-US" sz="5106" b="1">
                <a:solidFill>
                  <a:srgbClr val="000000"/>
                </a:solidFill>
                <a:latin typeface="Arial Bold"/>
                <a:ea typeface="Arial Bold"/>
                <a:cs typeface="Arial Bold"/>
                <a:sym typeface="Arial Bold"/>
              </a:rPr>
              <a:t>What would the world be like if we were all the same?</a:t>
            </a:r>
          </a:p>
          <a:p>
            <a:pPr algn="l">
              <a:lnSpc>
                <a:spcPts val="5974"/>
              </a:lnSpc>
            </a:pPr>
            <a:endParaRPr lang="en-US" sz="5106" b="1">
              <a:solidFill>
                <a:srgbClr val="000000"/>
              </a:solidFill>
              <a:latin typeface="Arial Bold"/>
              <a:ea typeface="Arial Bold"/>
              <a:cs typeface="Arial Bold"/>
              <a:sym typeface="Arial Bold"/>
            </a:endParaRPr>
          </a:p>
          <a:p>
            <a:pPr algn="l">
              <a:lnSpc>
                <a:spcPts val="5974"/>
              </a:lnSpc>
            </a:pPr>
            <a:r>
              <a:rPr lang="en-US" sz="5106" b="1">
                <a:solidFill>
                  <a:srgbClr val="000000"/>
                </a:solidFill>
                <a:latin typeface="Arial Bold"/>
                <a:ea typeface="Arial Bold"/>
                <a:cs typeface="Arial Bold"/>
                <a:sym typeface="Arial Bold"/>
              </a:rPr>
              <a:t>How should we treat people </a:t>
            </a:r>
          </a:p>
          <a:p>
            <a:pPr algn="l">
              <a:lnSpc>
                <a:spcPts val="5974"/>
              </a:lnSpc>
            </a:pPr>
            <a:r>
              <a:rPr lang="en-US" sz="5106" b="1">
                <a:solidFill>
                  <a:srgbClr val="000000"/>
                </a:solidFill>
                <a:latin typeface="Arial Bold"/>
                <a:ea typeface="Arial Bold"/>
                <a:cs typeface="Arial Bold"/>
                <a:sym typeface="Arial Bold"/>
              </a:rPr>
              <a:t>who are different?</a:t>
            </a:r>
          </a:p>
        </p:txBody>
      </p:sp>
      <p:sp>
        <p:nvSpPr>
          <p:cNvPr id="5" name="Freeform 5"/>
          <p:cNvSpPr/>
          <p:nvPr/>
        </p:nvSpPr>
        <p:spPr>
          <a:xfrm>
            <a:off x="9669656" y="1590475"/>
            <a:ext cx="6358164" cy="8073859"/>
          </a:xfrm>
          <a:custGeom>
            <a:avLst/>
            <a:gdLst/>
            <a:ahLst/>
            <a:cxnLst/>
            <a:rect l="l" t="t" r="r" b="b"/>
            <a:pathLst>
              <a:path w="6358164" h="8073859">
                <a:moveTo>
                  <a:pt x="0" y="0"/>
                </a:moveTo>
                <a:lnTo>
                  <a:pt x="6358164" y="0"/>
                </a:lnTo>
                <a:lnTo>
                  <a:pt x="6358164" y="8073858"/>
                </a:lnTo>
                <a:lnTo>
                  <a:pt x="0" y="807385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TextBox 6"/>
          <p:cNvSpPr txBox="1"/>
          <p:nvPr/>
        </p:nvSpPr>
        <p:spPr>
          <a:xfrm>
            <a:off x="328016" y="9727377"/>
            <a:ext cx="7036594" cy="348996"/>
          </a:xfrm>
          <a:prstGeom prst="rect">
            <a:avLst/>
          </a:prstGeom>
        </p:spPr>
        <p:txBody>
          <a:bodyPr lIns="0" tIns="0" rIns="0" bIns="0" rtlCol="0" anchor="t">
            <a:spAutoFit/>
          </a:bodyPr>
          <a:lstStyle/>
          <a:p>
            <a:pPr algn="l">
              <a:lnSpc>
                <a:spcPts val="2862"/>
              </a:lnSpc>
              <a:spcBef>
                <a:spcPct val="0"/>
              </a:spcBef>
            </a:pPr>
            <a:r>
              <a:rPr lang="en-US" sz="1800">
                <a:solidFill>
                  <a:srgbClr val="0071BC"/>
                </a:solidFill>
                <a:latin typeface="FS Albert"/>
                <a:ea typeface="FS Albert"/>
                <a:cs typeface="FS Albert"/>
                <a:sym typeface="FS Albert"/>
              </a:rPr>
              <a:t>Registered Charity England &amp; Wales (1108160) and Scotland (SC041034)</a:t>
            </a:r>
          </a:p>
        </p:txBody>
      </p:sp>
      <p:sp>
        <p:nvSpPr>
          <p:cNvPr id="7" name="TextBox 7"/>
          <p:cNvSpPr txBox="1"/>
          <p:nvPr/>
        </p:nvSpPr>
        <p:spPr>
          <a:xfrm>
            <a:off x="609184" y="578157"/>
            <a:ext cx="13510853" cy="1187957"/>
          </a:xfrm>
          <a:prstGeom prst="rect">
            <a:avLst/>
          </a:prstGeom>
        </p:spPr>
        <p:txBody>
          <a:bodyPr lIns="0" tIns="0" rIns="0" bIns="0" rtlCol="0" anchor="t">
            <a:spAutoFit/>
          </a:bodyPr>
          <a:lstStyle/>
          <a:p>
            <a:pPr marL="0" lvl="0" indent="0" algn="l">
              <a:lnSpc>
                <a:spcPts val="8135"/>
              </a:lnSpc>
            </a:pPr>
            <a:r>
              <a:rPr lang="en-US" sz="7199" b="1" spc="71">
                <a:solidFill>
                  <a:srgbClr val="0071BC"/>
                </a:solidFill>
                <a:latin typeface="Arial Bold"/>
                <a:ea typeface="Arial Bold"/>
                <a:cs typeface="Arial Bold"/>
                <a:sym typeface="Arial Bold"/>
              </a:rPr>
              <a:t>Everyone is different!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1697</Words>
  <Application>Microsoft Office PowerPoint</Application>
  <PresentationFormat>Custom</PresentationFormat>
  <Paragraphs>201</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 Bold</vt:lpstr>
      <vt:lpstr>FS Albert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Presentation 2025</dc:title>
  <dc:creator>Anna Martindale</dc:creator>
  <cp:lastModifiedBy>Anna Martindale</cp:lastModifiedBy>
  <cp:revision>4</cp:revision>
  <dcterms:created xsi:type="dcterms:W3CDTF">2006-08-16T00:00:00Z</dcterms:created>
  <dcterms:modified xsi:type="dcterms:W3CDTF">2025-04-25T15:40:45Z</dcterms:modified>
  <dc:identifier>DAGCxbgJwO4</dc:identifier>
</cp:coreProperties>
</file>