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2"/>
  </p:notesMasterIdLst>
  <p:handoutMasterIdLst>
    <p:handoutMasterId r:id="rId13"/>
  </p:handoutMasterIdLst>
  <p:sldIdLst>
    <p:sldId id="287" r:id="rId2"/>
    <p:sldId id="290" r:id="rId3"/>
    <p:sldId id="292" r:id="rId4"/>
    <p:sldId id="299" r:id="rId5"/>
    <p:sldId id="291" r:id="rId6"/>
    <p:sldId id="301" r:id="rId7"/>
    <p:sldId id="300" r:id="rId8"/>
    <p:sldId id="294" r:id="rId9"/>
    <p:sldId id="302" r:id="rId10"/>
    <p:sldId id="296" r:id="rId11"/>
  </p:sldIdLst>
  <p:sldSz cx="12192000" cy="6858000"/>
  <p:notesSz cx="7086600" cy="93726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52" userDrawn="1">
          <p15:clr>
            <a:srgbClr val="A4A3A4"/>
          </p15:clr>
        </p15:guide>
        <p15:guide id="2" pos="223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1BC"/>
    <a:srgbClr val="AD3783"/>
    <a:srgbClr val="CCFFFF"/>
    <a:srgbClr val="FFD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37" autoAdjust="0"/>
    <p:restoredTop sz="65257" autoAdjust="0"/>
  </p:normalViewPr>
  <p:slideViewPr>
    <p:cSldViewPr>
      <p:cViewPr varScale="1">
        <p:scale>
          <a:sx n="75" d="100"/>
          <a:sy n="75" d="100"/>
        </p:scale>
        <p:origin x="1776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1" d="100"/>
          <a:sy n="81" d="100"/>
        </p:scale>
        <p:origin x="-4020" y="-102"/>
      </p:cViewPr>
      <p:guideLst>
        <p:guide orient="horz" pos="2952"/>
        <p:guide pos="223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0860" cy="46863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14101" y="0"/>
            <a:ext cx="3070860" cy="46863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AB545B-0B3A-4513-8F97-F70BAEC90E22}" type="datetimeFigureOut">
              <a:rPr lang="en-GB" smtClean="0"/>
              <a:t>27/04/2023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02343"/>
            <a:ext cx="3070860" cy="46863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14101" y="8902343"/>
            <a:ext cx="3070860" cy="46863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101174-D324-41BF-97CA-F110B33B4A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61759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0860" cy="46863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14101" y="0"/>
            <a:ext cx="3070860" cy="46863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6EB06A-EA6F-4775-9FE6-DED642E24336}" type="datetimeFigureOut">
              <a:rPr lang="en-GB" smtClean="0"/>
              <a:t>27/04/2023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703263"/>
            <a:ext cx="6248400" cy="3514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8661" y="4451985"/>
            <a:ext cx="5669280" cy="421767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02343"/>
            <a:ext cx="3070860" cy="46863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14101" y="8902343"/>
            <a:ext cx="3070860" cy="46863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505F1B-2C79-437B-8B79-F958486BB9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85308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9100" y="703263"/>
            <a:ext cx="6248400" cy="35147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i="1" dirty="0" smtClean="0"/>
          </a:p>
          <a:p>
            <a:r>
              <a:rPr lang="en-GB" b="1" i="1" dirty="0" smtClean="0"/>
              <a:t>Remember </a:t>
            </a:r>
            <a:r>
              <a:rPr lang="en-GB" b="1" i="1" dirty="0"/>
              <a:t>to stand, take a deep breathe, and THEN</a:t>
            </a:r>
            <a:r>
              <a:rPr lang="en-GB" b="1" i="1" baseline="0" dirty="0"/>
              <a:t> i</a:t>
            </a:r>
            <a:r>
              <a:rPr lang="en-GB" b="1" i="1" dirty="0"/>
              <a:t>ntroduce the charity an</a:t>
            </a:r>
            <a:r>
              <a:rPr lang="en-GB" b="1" i="1" baseline="0" dirty="0"/>
              <a:t>d yourself. There is no rush, make sure you start your presentation calmly, and pace yourself. Speak nice and clearly. </a:t>
            </a:r>
          </a:p>
          <a:p>
            <a:endParaRPr lang="en-GB" baseline="0" dirty="0"/>
          </a:p>
          <a:p>
            <a:r>
              <a:rPr lang="en-GB" baseline="0" dirty="0"/>
              <a:t>Introduce yourself </a:t>
            </a:r>
            <a:r>
              <a:rPr lang="en-GB" baseline="0" dirty="0" smtClean="0"/>
              <a:t>and CLAPA</a:t>
            </a:r>
          </a:p>
          <a:p>
            <a:r>
              <a:rPr lang="en-GB" baseline="0" dirty="0" smtClean="0"/>
              <a:t>1 minute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E62BD-ADD2-492B-A6DD-CBEB244ADEFD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31409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9100" y="703263"/>
            <a:ext cx="6248400" cy="35147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b="1" dirty="0" smtClean="0"/>
              <a:t>WAYS </a:t>
            </a:r>
            <a:r>
              <a:rPr lang="en-GB" b="1" dirty="0"/>
              <a:t>TO HELP CLAPA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 b="1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b="0" dirty="0"/>
              <a:t>There are LOTS of ways</a:t>
            </a:r>
            <a:r>
              <a:rPr lang="en-GB" b="0" baseline="0" dirty="0"/>
              <a:t> to help CLAPA! Our top three are:</a:t>
            </a:r>
            <a:endParaRPr lang="en-GB" b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 b="1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b="1" dirty="0"/>
              <a:t>NUMBER 1</a:t>
            </a:r>
            <a:r>
              <a:rPr lang="en-GB" b="1" baseline="0" dirty="0"/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Each</a:t>
            </a:r>
            <a:r>
              <a:rPr lang="en-GB" baseline="0" dirty="0"/>
              <a:t> of us looks and sounds very different. Please treat everyone in your school and who you meet outside of school, just as you would like them to treat you!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b="1" baseline="0" dirty="0"/>
              <a:t>NUMBER 2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baseline="0" dirty="0"/>
              <a:t>Tell your mums, dads, friends, brothers and sisters etc. about CLAPA and what you learnt about cleft lip today – we’re sure they would be very happy to hear about what you have been up to this morning/afternoon!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b="1" dirty="0"/>
              <a:t>NUMBER</a:t>
            </a:r>
            <a:r>
              <a:rPr lang="en-GB" b="1" baseline="0" dirty="0"/>
              <a:t> 3 - FUNDRAISE</a:t>
            </a:r>
            <a:endParaRPr lang="en-GB" b="1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CLAPA is able to do</a:t>
            </a:r>
            <a:r>
              <a:rPr lang="en-GB" baseline="0" dirty="0"/>
              <a:t> all of the amazing things it does, because of the wonderful support of volunteers who help to fundraise. Here are some of the ways that schools help:</a:t>
            </a:r>
            <a:endParaRPr lang="en-GB" dirty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baseline="0" dirty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baseline="0" dirty="0"/>
              <a:t>Cake sales- yummy buns! </a:t>
            </a:r>
            <a:r>
              <a:rPr lang="en-GB" baseline="0" dirty="0" smtClean="0"/>
              <a:t>(like </a:t>
            </a:r>
            <a:r>
              <a:rPr lang="en-GB" baseline="0" dirty="0" err="1" smtClean="0"/>
              <a:t>Aleisha</a:t>
            </a:r>
            <a:r>
              <a:rPr lang="en-GB" baseline="0" dirty="0" smtClean="0"/>
              <a:t> did)</a:t>
            </a:r>
            <a:endParaRPr lang="en-GB" baseline="0" dirty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baseline="0" dirty="0"/>
              <a:t>Talent shows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baseline="0" dirty="0"/>
              <a:t>Sponsored activities like silences, fancy dress, sports days etc.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baseline="0" dirty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b="1" baseline="0" dirty="0"/>
              <a:t>Additional Information – don’t need to include, but in case teachers ask: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AD3783"/>
                </a:solidFill>
              </a:rPr>
              <a:t>£1,000 – </a:t>
            </a:r>
            <a:r>
              <a:rPr lang="en-GB" dirty="0"/>
              <a:t>50 places at a local family day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AD3783"/>
                </a:solidFill>
              </a:rPr>
              <a:t>£300 – </a:t>
            </a:r>
            <a:r>
              <a:rPr lang="en-GB" dirty="0"/>
              <a:t>10 places on an activity day for young people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AD3783"/>
                </a:solidFill>
              </a:rPr>
              <a:t>£170 – </a:t>
            </a:r>
            <a:r>
              <a:rPr lang="en-GB" dirty="0"/>
              <a:t>1 young person to attend a confidence-building residential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AD3783"/>
                </a:solidFill>
              </a:rPr>
              <a:t>£20 – </a:t>
            </a:r>
            <a:r>
              <a:rPr lang="en-GB" dirty="0"/>
              <a:t>1 welcome pack for a new </a:t>
            </a:r>
            <a:r>
              <a:rPr lang="en-GB" dirty="0" smtClean="0"/>
              <a:t>family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smtClean="0"/>
              <a:t>2 min</a:t>
            </a:r>
            <a:endParaRPr lang="en-GB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E62BD-ADD2-492B-A6DD-CBEB244ADEFD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98954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9100" y="703263"/>
            <a:ext cx="6248400" cy="35147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 smtClean="0">
              <a:solidFill>
                <a:schemeClr val="bg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smtClean="0">
                <a:solidFill>
                  <a:schemeClr val="bg1"/>
                </a:solidFill>
              </a:rPr>
              <a:t>Refer </a:t>
            </a:r>
            <a:r>
              <a:rPr lang="en-GB" sz="1200" dirty="0">
                <a:solidFill>
                  <a:schemeClr val="bg1"/>
                </a:solidFill>
              </a:rPr>
              <a:t>to the photos on the</a:t>
            </a:r>
            <a:r>
              <a:rPr lang="en-GB" sz="1200" baseline="0" dirty="0">
                <a:solidFill>
                  <a:schemeClr val="bg1"/>
                </a:solidFill>
              </a:rPr>
              <a:t> slide to explain that the baby may look a little different, but that it doesn’t hurt.  </a:t>
            </a:r>
            <a:r>
              <a:rPr lang="en-GB" dirty="0"/>
              <a:t>In very simple terms, cleft means ‘a gap</a:t>
            </a:r>
            <a:r>
              <a:rPr lang="en-GB" dirty="0" smtClean="0"/>
              <a:t>’.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When a baby is growing in their mummy’s tummy, different parts of their face start growing separately, then join together in the middle, just below their nose. Most people have a little dip in the middle of their top lip – can you feel yours?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For one in every 700 babies, the different parts of their face don’t come together all the way. So they have a gap, called a ‘cleft’, in their lip or the top of their mouth.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auto"/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lots of different reasons why this might </a:t>
            </a:r>
            <a:r>
              <a:rPr lang="en-GB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happen. No one knows exactly why.</a:t>
            </a:r>
            <a:endParaRPr lang="en-GB" sz="12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auto"/>
            <a:endParaRPr lang="en-GB" sz="12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auto"/>
            <a:r>
              <a:rPr lang="en-GB" sz="1200" b="1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Get </a:t>
            </a:r>
            <a:r>
              <a:rPr lang="en-GB" sz="1200" b="1" i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children to push their tongue against their upper mouth, and touch their </a:t>
            </a:r>
            <a:r>
              <a:rPr lang="en-GB" sz="1200" b="1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lips, explain that a cleft palate would be in the roof of their mouth and ac left lip would be a gap in their lip</a:t>
            </a:r>
            <a:endParaRPr lang="en-GB" sz="1200" b="1" i="1" dirty="0"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endParaRPr lang="en-GB" sz="1200" dirty="0"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r>
              <a:rPr lang="en-GB" dirty="0" smtClean="0"/>
              <a:t>3min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E62BD-ADD2-492B-A6DD-CBEB244ADEFD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61191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9100" y="703263"/>
            <a:ext cx="6248400" cy="35147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i="1" dirty="0" smtClean="0"/>
          </a:p>
          <a:p>
            <a:r>
              <a:rPr lang="en-GB" b="1" i="1" dirty="0" smtClean="0"/>
              <a:t>Time </a:t>
            </a:r>
            <a:r>
              <a:rPr lang="en-GB" b="1" i="1" dirty="0"/>
              <a:t>for the straws! – </a:t>
            </a:r>
            <a:r>
              <a:rPr lang="en-GB" b="1" i="1" dirty="0" smtClean="0"/>
              <a:t>ask</a:t>
            </a:r>
            <a:r>
              <a:rPr lang="en-GB" b="1" i="1" baseline="0" dirty="0" smtClean="0"/>
              <a:t> for some volunteers</a:t>
            </a:r>
            <a:endParaRPr lang="en-GB" b="1" i="1" dirty="0"/>
          </a:p>
          <a:p>
            <a:endParaRPr lang="en-GB" dirty="0"/>
          </a:p>
          <a:p>
            <a:r>
              <a:rPr lang="en-GB" dirty="0"/>
              <a:t>Firstly get the children to try and drink water with the straw without</a:t>
            </a:r>
            <a:r>
              <a:rPr lang="en-GB" baseline="0" dirty="0"/>
              <a:t> holes – did they have any difficulties? Now get them to try with the straws</a:t>
            </a:r>
            <a:r>
              <a:rPr lang="en-GB" dirty="0"/>
              <a:t> with the holes. Can</a:t>
            </a:r>
            <a:r>
              <a:rPr lang="en-GB" baseline="0" dirty="0"/>
              <a:t> they do it?</a:t>
            </a:r>
            <a:endParaRPr lang="en-GB" dirty="0"/>
          </a:p>
          <a:p>
            <a:pPr marL="342900" indent="-342900">
              <a:buFont typeface="Arial" pitchFamily="34" charset="0"/>
              <a:buChar char="•"/>
            </a:pPr>
            <a:endParaRPr lang="en-GB" dirty="0">
              <a:solidFill>
                <a:schemeClr val="bg1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dirty="0"/>
              <a:t>Talk about when a baby is born with a cleft,</a:t>
            </a:r>
            <a:r>
              <a:rPr lang="en-GB" baseline="0" dirty="0"/>
              <a:t> they aren’t able to feed properly. </a:t>
            </a:r>
            <a:r>
              <a:rPr lang="en-GB" dirty="0"/>
              <a:t>Most babies with a cleft palate can’t</a:t>
            </a:r>
            <a:r>
              <a:rPr lang="en-GB" baseline="0" dirty="0"/>
              <a:t> form a ‘vacuum’ with their mouths, so they can’t suck from a bottle. It’s like trying to use a straw that’s full of holes. </a:t>
            </a:r>
          </a:p>
          <a:p>
            <a:endParaRPr lang="en-GB" dirty="0" smtClean="0"/>
          </a:p>
          <a:p>
            <a:r>
              <a:rPr lang="en-GB" dirty="0" smtClean="0"/>
              <a:t>3min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05F1B-2C79-437B-8B79-F958486BB9E4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14861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9100" y="703263"/>
            <a:ext cx="6248400" cy="35147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baseline="0" dirty="0" smtClean="0"/>
              <a:t>Introduce the cartoon and explain that it’s going to tell the children a bit more about cleft and famous people born with cleft lip or palate</a:t>
            </a:r>
          </a:p>
          <a:p>
            <a:endParaRPr lang="en-GB" b="0" baseline="0" dirty="0" smtClean="0"/>
          </a:p>
          <a:p>
            <a:r>
              <a:rPr lang="en-GB" b="0" baseline="0" dirty="0" smtClean="0"/>
              <a:t>1 min</a:t>
            </a:r>
            <a:endParaRPr lang="en-GB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E62BD-ADD2-492B-A6DD-CBEB244ADEFD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09505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9100" y="703263"/>
            <a:ext cx="6248400" cy="35147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GB" sz="1200" dirty="0" smtClean="0"/>
              <a:t>The</a:t>
            </a:r>
            <a:r>
              <a:rPr lang="en-GB" sz="1200" baseline="0" dirty="0" smtClean="0"/>
              <a:t> </a:t>
            </a:r>
            <a:r>
              <a:rPr lang="en-GB" sz="1200" baseline="0" dirty="0"/>
              <a:t>child</a:t>
            </a:r>
            <a:r>
              <a:rPr lang="en-GB" sz="1200" dirty="0"/>
              <a:t> will need to have an operation when they are very young – </a:t>
            </a:r>
            <a:r>
              <a:rPr lang="en-GB" sz="1200" b="1" dirty="0"/>
              <a:t>usually around three to six months to repair the lip</a:t>
            </a:r>
            <a:r>
              <a:rPr lang="en-GB" sz="1200" dirty="0"/>
              <a:t>, and then the </a:t>
            </a:r>
            <a:r>
              <a:rPr lang="en-GB" sz="1200" b="1" dirty="0">
                <a:solidFill>
                  <a:schemeClr val="bg1">
                    <a:lumMod val="95000"/>
                  </a:schemeClr>
                </a:solidFill>
              </a:rPr>
              <a:t>palate is usually repaired within 6-12 months </a:t>
            </a:r>
            <a:r>
              <a:rPr lang="en-GB" sz="1200" dirty="0">
                <a:solidFill>
                  <a:schemeClr val="bg1">
                    <a:lumMod val="95000"/>
                  </a:schemeClr>
                </a:solidFill>
              </a:rPr>
              <a:t>of birth.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1200" dirty="0">
              <a:solidFill>
                <a:schemeClr val="bg1">
                  <a:lumMod val="95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200" dirty="0">
                <a:solidFill>
                  <a:schemeClr val="bg1">
                    <a:lumMod val="95000"/>
                  </a:schemeClr>
                </a:solidFill>
              </a:rPr>
              <a:t>Most babies recover very quickly and will not experience much pain after these operations</a:t>
            </a:r>
            <a:r>
              <a:rPr lang="en-GB" sz="1200" baseline="0" dirty="0">
                <a:solidFill>
                  <a:schemeClr val="bg1">
                    <a:lumMod val="95000"/>
                  </a:schemeClr>
                </a:solidFill>
              </a:rPr>
              <a:t> – it can be a hard time for mums and dad’s and any brothers and sisters because there is a lot of changes to adjust.</a:t>
            </a:r>
            <a:endParaRPr lang="en-GB" sz="1200" dirty="0">
              <a:solidFill>
                <a:schemeClr val="bg1">
                  <a:lumMod val="95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1200" dirty="0">
              <a:solidFill>
                <a:schemeClr val="bg1">
                  <a:lumMod val="95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200" b="1" dirty="0">
                <a:solidFill>
                  <a:schemeClr val="bg1">
                    <a:lumMod val="95000"/>
                  </a:schemeClr>
                </a:solidFill>
              </a:rPr>
              <a:t>Ask the children: does anyone have any</a:t>
            </a:r>
            <a:r>
              <a:rPr lang="en-GB" sz="1200" b="1" baseline="0" dirty="0">
                <a:solidFill>
                  <a:schemeClr val="bg1">
                    <a:lumMod val="95000"/>
                  </a:schemeClr>
                </a:solidFill>
              </a:rPr>
              <a:t> ‘adult’ teeth yet? </a:t>
            </a:r>
            <a:endParaRPr lang="en-GB" sz="1200" b="1" dirty="0">
              <a:solidFill>
                <a:schemeClr val="bg1">
                  <a:lumMod val="95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1200" dirty="0">
              <a:solidFill>
                <a:schemeClr val="bg1">
                  <a:lumMod val="95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200" dirty="0">
                <a:solidFill>
                  <a:schemeClr val="bg1">
                    <a:lumMod val="95000"/>
                  </a:schemeClr>
                </a:solidFill>
              </a:rPr>
              <a:t>Explain that if there is a gap in the baby’s gums, this will be repaired as their adult teeth are coming through with a further operation</a:t>
            </a:r>
            <a:r>
              <a:rPr lang="en-GB" sz="1200" baseline="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GB" sz="1200" b="1" dirty="0">
                <a:solidFill>
                  <a:schemeClr val="bg1">
                    <a:lumMod val="95000"/>
                  </a:schemeClr>
                </a:solidFill>
              </a:rPr>
              <a:t>at around 8-12 years old</a:t>
            </a:r>
            <a:r>
              <a:rPr lang="en-GB" sz="1200" dirty="0">
                <a:solidFill>
                  <a:schemeClr val="bg1">
                    <a:lumMod val="95000"/>
                  </a:schemeClr>
                </a:solidFill>
              </a:rPr>
              <a:t>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1200" dirty="0">
              <a:solidFill>
                <a:schemeClr val="bg1">
                  <a:lumMod val="95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200" dirty="0">
                <a:solidFill>
                  <a:schemeClr val="bg1">
                    <a:lumMod val="95000"/>
                  </a:schemeClr>
                </a:solidFill>
              </a:rPr>
              <a:t>Explain that the child may grow up to have a scar, and as well as their mouth, their nose may also look different.</a:t>
            </a:r>
            <a:r>
              <a:rPr lang="en-GB" sz="1200" baseline="0" dirty="0">
                <a:solidFill>
                  <a:schemeClr val="bg1">
                    <a:lumMod val="95000"/>
                  </a:schemeClr>
                </a:solidFill>
              </a:rPr>
              <a:t> They could also:</a:t>
            </a:r>
            <a:endParaRPr lang="en-GB" sz="1200" dirty="0">
              <a:solidFill>
                <a:schemeClr val="bg1">
                  <a:lumMod val="95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1200" b="1" baseline="0" dirty="0">
              <a:solidFill>
                <a:schemeClr val="bg1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GB" sz="1200" b="0" baseline="0" dirty="0">
                <a:solidFill>
                  <a:schemeClr val="bg1"/>
                </a:solidFill>
              </a:rPr>
              <a:t>Lots more operations </a:t>
            </a:r>
          </a:p>
          <a:p>
            <a:pPr marL="0" indent="0">
              <a:buFont typeface="Arial" pitchFamily="34" charset="0"/>
              <a:buNone/>
            </a:pPr>
            <a:endParaRPr lang="en-GB" sz="1200" b="0" dirty="0">
              <a:solidFill>
                <a:schemeClr val="bg1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GB" sz="1200" b="0" dirty="0">
                <a:solidFill>
                  <a:schemeClr val="bg1"/>
                </a:solidFill>
              </a:rPr>
              <a:t>Hearing problems</a:t>
            </a:r>
          </a:p>
          <a:p>
            <a:pPr marL="342900" indent="-342900">
              <a:buFont typeface="Arial" pitchFamily="34" charset="0"/>
              <a:buChar char="•"/>
            </a:pPr>
            <a:endParaRPr lang="en-GB" sz="1200" b="0" dirty="0">
              <a:solidFill>
                <a:schemeClr val="bg1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GB" sz="1200" b="0" dirty="0">
                <a:solidFill>
                  <a:schemeClr val="bg1"/>
                </a:solidFill>
              </a:rPr>
              <a:t>Speech </a:t>
            </a:r>
            <a:r>
              <a:rPr lang="en-GB" sz="1200" b="0" dirty="0" smtClean="0">
                <a:solidFill>
                  <a:schemeClr val="bg1"/>
                </a:solidFill>
              </a:rPr>
              <a:t>problems</a:t>
            </a:r>
            <a:endParaRPr lang="en-GB" sz="12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200" b="1" dirty="0" smtClean="0"/>
              <a:t>3min</a:t>
            </a:r>
            <a:endParaRPr lang="en-GB" sz="1200" b="1" dirty="0"/>
          </a:p>
          <a:p>
            <a:pPr marL="0" indent="0">
              <a:buFont typeface="Arial" panose="020B0604020202020204" pitchFamily="34" charset="0"/>
              <a:buNone/>
            </a:pPr>
            <a:endParaRPr lang="en-GB" sz="1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E62BD-ADD2-492B-A6DD-CBEB244ADEFD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53351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9100" y="703263"/>
            <a:ext cx="6248400" cy="35147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GB" sz="1200" b="0" dirty="0" smtClean="0">
                <a:solidFill>
                  <a:schemeClr val="bg1">
                    <a:lumMod val="95000"/>
                  </a:schemeClr>
                </a:solidFill>
              </a:rPr>
              <a:t>Introduce</a:t>
            </a:r>
            <a:r>
              <a:rPr lang="en-GB" sz="1200" b="0" baseline="0" dirty="0" smtClean="0">
                <a:solidFill>
                  <a:schemeClr val="bg1">
                    <a:lumMod val="95000"/>
                  </a:schemeClr>
                </a:solidFill>
              </a:rPr>
              <a:t> the clip of </a:t>
            </a:r>
            <a:r>
              <a:rPr lang="en-GB" sz="1200" b="0" baseline="0" dirty="0" err="1" smtClean="0">
                <a:solidFill>
                  <a:schemeClr val="bg1">
                    <a:lumMod val="95000"/>
                  </a:schemeClr>
                </a:solidFill>
              </a:rPr>
              <a:t>Aleisha</a:t>
            </a:r>
            <a:r>
              <a:rPr lang="en-GB" sz="1200" b="0" baseline="0" dirty="0" smtClean="0">
                <a:solidFill>
                  <a:schemeClr val="bg1">
                    <a:lumMod val="95000"/>
                  </a:schemeClr>
                </a:solidFill>
              </a:rPr>
              <a:t> on BBC Midlands Today!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1200" b="0" baseline="0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200" b="0" baseline="0" dirty="0" smtClean="0">
                <a:solidFill>
                  <a:schemeClr val="bg1">
                    <a:lumMod val="95000"/>
                  </a:schemeClr>
                </a:solidFill>
              </a:rPr>
              <a:t>3min</a:t>
            </a:r>
            <a:endParaRPr lang="en-GB" sz="1200" b="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E62BD-ADD2-492B-A6DD-CBEB244ADEFD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0860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9100" y="703263"/>
            <a:ext cx="6248400" cy="35147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GB" sz="1200" b="0" dirty="0" smtClean="0">
                <a:solidFill>
                  <a:schemeClr val="bg1">
                    <a:lumMod val="95000"/>
                  </a:schemeClr>
                </a:solidFill>
              </a:rPr>
              <a:t>Introduce</a:t>
            </a:r>
            <a:r>
              <a:rPr lang="en-GB" sz="1200" b="0" baseline="0" dirty="0" smtClean="0">
                <a:solidFill>
                  <a:schemeClr val="bg1">
                    <a:lumMod val="95000"/>
                  </a:schemeClr>
                </a:solidFill>
              </a:rPr>
              <a:t> the clip and that it talks about bone grafts. Possibly mention that </a:t>
            </a:r>
            <a:r>
              <a:rPr lang="en-GB" sz="1200" b="0" baseline="0" dirty="0" err="1" smtClean="0">
                <a:solidFill>
                  <a:schemeClr val="bg1">
                    <a:lumMod val="95000"/>
                  </a:schemeClr>
                </a:solidFill>
              </a:rPr>
              <a:t>Aleisha</a:t>
            </a:r>
            <a:r>
              <a:rPr lang="en-GB" sz="1200" b="0" baseline="0" dirty="0" smtClean="0">
                <a:solidFill>
                  <a:schemeClr val="bg1">
                    <a:lumMod val="95000"/>
                  </a:schemeClr>
                </a:solidFill>
              </a:rPr>
              <a:t> had hers recently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1200" b="0" baseline="0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200" b="0" baseline="0" dirty="0" smtClean="0">
                <a:solidFill>
                  <a:schemeClr val="bg1">
                    <a:lumMod val="95000"/>
                  </a:schemeClr>
                </a:solidFill>
              </a:rPr>
              <a:t>4 min</a:t>
            </a:r>
            <a:endParaRPr lang="en-GB" sz="1200" b="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E62BD-ADD2-492B-A6DD-CBEB244ADEFD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61543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9100" y="703263"/>
            <a:ext cx="6248400" cy="35147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dirty="0" smtClean="0">
                <a:solidFill>
                  <a:schemeClr val="bg1">
                    <a:lumMod val="95000"/>
                  </a:schemeClr>
                </a:solidFill>
              </a:rPr>
              <a:t>Ask </a:t>
            </a:r>
            <a:r>
              <a:rPr lang="en-GB" sz="1200" b="0" dirty="0">
                <a:solidFill>
                  <a:schemeClr val="bg1">
                    <a:lumMod val="95000"/>
                  </a:schemeClr>
                </a:solidFill>
              </a:rPr>
              <a:t>the children: How would you feel</a:t>
            </a:r>
            <a:r>
              <a:rPr lang="en-GB" sz="1200" b="0" baseline="0" dirty="0">
                <a:solidFill>
                  <a:schemeClr val="bg1">
                    <a:lumMod val="95000"/>
                  </a:schemeClr>
                </a:solidFill>
              </a:rPr>
              <a:t> if the other children in your class stared at you because you looked different?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 smtClean="0"/>
              <a:t>Follow </a:t>
            </a:r>
            <a:r>
              <a:rPr lang="en-GB" b="0" baseline="0" dirty="0"/>
              <a:t>up</a:t>
            </a:r>
            <a:r>
              <a:rPr lang="en-GB" sz="1200" b="0" baseline="0" dirty="0">
                <a:solidFill>
                  <a:schemeClr val="bg1">
                    <a:lumMod val="95000"/>
                  </a:schemeClr>
                </a:solidFill>
              </a:rPr>
              <a:t> and a</a:t>
            </a:r>
            <a:r>
              <a:rPr lang="en-GB" sz="1200" b="0" dirty="0">
                <a:solidFill>
                  <a:schemeClr val="bg1">
                    <a:lumMod val="95000"/>
                  </a:schemeClr>
                </a:solidFill>
              </a:rPr>
              <a:t>sk the children: </a:t>
            </a:r>
            <a:r>
              <a:rPr lang="en-GB" b="0" baseline="0" dirty="0"/>
              <a:t> </a:t>
            </a:r>
            <a:r>
              <a:rPr lang="en-GB" sz="1200" b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Sometimes people do sound or look different to us, but they might not want stand out. </a:t>
            </a:r>
            <a:endParaRPr lang="en-GB" sz="1200" b="0" kern="1200" baseline="0" dirty="0" smtClean="0">
              <a:solidFill>
                <a:schemeClr val="bg1">
                  <a:lumMod val="95000"/>
                </a:schemeClr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kern="1200" baseline="0" dirty="0" smtClean="0">
              <a:solidFill>
                <a:schemeClr val="bg1">
                  <a:lumMod val="95000"/>
                </a:schemeClr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kern="1200" baseline="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1 min</a:t>
            </a:r>
            <a:endParaRPr lang="en-GB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05F1B-2C79-437B-8B79-F958486BB9E4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88832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9100" y="703263"/>
            <a:ext cx="6248400" cy="35147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baseline="0" dirty="0" smtClean="0"/>
              <a:t>CLAPA </a:t>
            </a:r>
          </a:p>
          <a:p>
            <a:r>
              <a:rPr lang="en-GB" b="0" baseline="0" dirty="0" smtClean="0"/>
              <a:t>Send special bottles to new babies born with a cleft</a:t>
            </a:r>
          </a:p>
          <a:p>
            <a:r>
              <a:rPr lang="en-GB" b="0" baseline="0" dirty="0" smtClean="0"/>
              <a:t>Run events for children and their families</a:t>
            </a:r>
          </a:p>
          <a:p>
            <a:r>
              <a:rPr lang="en-GB" b="0" baseline="0" dirty="0" smtClean="0"/>
              <a:t>Run confidence building adventure weekends for young people</a:t>
            </a:r>
          </a:p>
          <a:p>
            <a:r>
              <a:rPr lang="en-GB" b="0" baseline="0" dirty="0" smtClean="0"/>
              <a:t>Have lots of information about cleft on the CLAPA website</a:t>
            </a:r>
          </a:p>
          <a:p>
            <a:r>
              <a:rPr lang="en-GB" b="0" baseline="0" dirty="0" smtClean="0"/>
              <a:t>Help children, young people, families and adults to make friends so they know they are not alone</a:t>
            </a:r>
          </a:p>
          <a:p>
            <a:endParaRPr lang="en-GB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E62BD-ADD2-492B-A6DD-CBEB244ADEFD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69105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395D5-CF62-4085-933B-881D9EFD60CC}" type="datetime1">
              <a:rPr lang="en-GB" smtClean="0"/>
              <a:t>27/04/2023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Registered Charity England &amp; Wales (1108160) and Scotland (SC041034)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4723F-1868-4837-9FFF-8E09CBD1C9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01666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6FC0E-2D50-4501-978B-38383FAD6A0A}" type="datetime1">
              <a:rPr lang="en-GB" smtClean="0"/>
              <a:t>27/04/2023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Registered Charity England &amp; Wales (1108160) and Scotland (SC041034)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4723F-1868-4837-9FFF-8E09CBD1C9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5182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5B7A9-11CC-4549-829D-B5104428E625}" type="datetime1">
              <a:rPr lang="en-GB" smtClean="0"/>
              <a:t>27/04/2023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Registered Charity England &amp; Wales (1108160) and Scotland (SC041034)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4723F-1868-4837-9FFF-8E09CBD1C9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8747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80D53-1721-4F7E-8DC3-9D3054265E58}" type="datetime1">
              <a:rPr lang="en-GB" smtClean="0"/>
              <a:t>27/04/2023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Registered Charity England &amp; Wales (1108160) and Scotland (SC041034)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4723F-1868-4837-9FFF-8E09CBD1C9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933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6C6FB-9912-4C49-808F-0DA6D1954626}" type="datetime1">
              <a:rPr lang="en-GB" smtClean="0"/>
              <a:t>27/04/2023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Registered Charity England &amp; Wales (1108160) and Scotland (SC041034)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4723F-1868-4837-9FFF-8E09CBD1C9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2114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24468-680E-4D82-BAAA-B176282ABEEB}" type="datetime1">
              <a:rPr lang="en-GB" smtClean="0"/>
              <a:t>27/04/2023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Registered Charity England &amp; Wales (1108160) and Scotland (SC041034)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4723F-1868-4837-9FFF-8E09CBD1C9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6903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6400-3FA6-4D67-9879-4E2EB3CAA819}" type="datetime1">
              <a:rPr lang="en-GB" smtClean="0"/>
              <a:t>27/04/2023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Registered Charity England &amp; Wales (1108160) and Scotland (SC041034)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4723F-1868-4837-9FFF-8E09CBD1C9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8010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F1328-E9CD-4BC5-96F0-DC81475F6839}" type="datetime1">
              <a:rPr lang="en-GB" smtClean="0"/>
              <a:t>27/04/2023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Registered Charity England &amp; Wales (1108160) and Scotland (SC041034)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4723F-1868-4837-9FFF-8E09CBD1C9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2391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44C7D-09B1-4A07-A005-206E67E94C04}" type="datetime1">
              <a:rPr lang="en-GB" smtClean="0"/>
              <a:t>27/04/2023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Registered Charity England &amp; Wales (1108160) and Scotland (SC041034)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4723F-1868-4837-9FFF-8E09CBD1C9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69117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A894D-89B7-452A-A2C0-188E33C55BE3}" type="datetime1">
              <a:rPr lang="en-GB" smtClean="0"/>
              <a:t>27/04/2023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Registered Charity England &amp; Wales (1108160) and Scotland (SC041034)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4723F-1868-4837-9FFF-8E09CBD1C9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9931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14131-CC99-4B0A-9122-C4F949E72F33}" type="datetime1">
              <a:rPr lang="en-GB" smtClean="0"/>
              <a:t>27/04/2023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Registered Charity England &amp; Wales (1108160) and Scotland (SC041034)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4723F-1868-4837-9FFF-8E09CBD1C9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4305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2E320C-FC37-497B-9893-625FC4C47B84}" type="datetime1">
              <a:rPr lang="en-GB" smtClean="0"/>
              <a:t>27/04/2023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Registered Charity England &amp; Wales (1108160) and Scotland (SC041034)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34723F-1868-4837-9FFF-8E09CBD1C9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942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367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911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519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219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810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3" name="Cleft carto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99456" y="1196752"/>
            <a:ext cx="8640960" cy="483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173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691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810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3" name="Aleisha and Stacey on Midlands Toda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7448" y="1196752"/>
            <a:ext cx="8617915" cy="489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36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810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4" name="Coming to GOSH for a bone graft procedur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99456" y="980728"/>
            <a:ext cx="8928992" cy="502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617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678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70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1698</TotalTime>
  <Words>890</Words>
  <Application>Microsoft Office PowerPoint</Application>
  <PresentationFormat>Widescreen</PresentationFormat>
  <Paragraphs>96</Paragraphs>
  <Slides>10</Slides>
  <Notes>10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Gisha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Anna Martindale</dc:creator>
  <cp:lastModifiedBy>Anna Lockey</cp:lastModifiedBy>
  <cp:revision>136</cp:revision>
  <cp:lastPrinted>2016-01-29T17:04:19Z</cp:lastPrinted>
  <dcterms:created xsi:type="dcterms:W3CDTF">2013-03-13T12:42:03Z</dcterms:created>
  <dcterms:modified xsi:type="dcterms:W3CDTF">2023-04-27T13:38:00Z</dcterms:modified>
</cp:coreProperties>
</file>