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87" r:id="rId3"/>
    <p:sldId id="279" r:id="rId4"/>
    <p:sldId id="296" r:id="rId5"/>
    <p:sldId id="293" r:id="rId6"/>
    <p:sldId id="298" r:id="rId7"/>
    <p:sldId id="299" r:id="rId8"/>
    <p:sldId id="300" r:id="rId9"/>
    <p:sldId id="304" r:id="rId10"/>
    <p:sldId id="301" r:id="rId11"/>
    <p:sldId id="302" r:id="rId12"/>
    <p:sldId id="303" r:id="rId13"/>
    <p:sldId id="270" r:id="rId14"/>
    <p:sldId id="305" r:id="rId15"/>
    <p:sldId id="277"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AD3783"/>
    <a:srgbClr val="0071BC"/>
    <a:srgbClr val="FFD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00" autoAdjust="0"/>
  </p:normalViewPr>
  <p:slideViewPr>
    <p:cSldViewPr>
      <p:cViewPr>
        <p:scale>
          <a:sx n="75" d="100"/>
          <a:sy n="75" d="100"/>
        </p:scale>
        <p:origin x="-100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3AB545B-0B3A-4513-8F97-F70BAEC90E22}" type="datetimeFigureOut">
              <a:rPr lang="en-GB" smtClean="0"/>
              <a:t>07/06/2018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7101174-D324-41BF-97CA-F110B33B4A2A}" type="slidenum">
              <a:rPr lang="en-GB" smtClean="0"/>
              <a:t>‹#›</a:t>
            </a:fld>
            <a:endParaRPr lang="en-GB"/>
          </a:p>
        </p:txBody>
      </p:sp>
    </p:spTree>
    <p:extLst>
      <p:ext uri="{BB962C8B-B14F-4D97-AF65-F5344CB8AC3E}">
        <p14:creationId xmlns:p14="http://schemas.microsoft.com/office/powerpoint/2010/main" val="362617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6EB06A-EA6F-4775-9FE6-DED642E24336}" type="datetimeFigureOut">
              <a:rPr lang="en-GB" smtClean="0"/>
              <a:t>07/06/2018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505F1B-2C79-437B-8B79-F958486BB9E4}" type="slidenum">
              <a:rPr lang="en-GB" smtClean="0"/>
              <a:t>‹#›</a:t>
            </a:fld>
            <a:endParaRPr lang="en-GB"/>
          </a:p>
        </p:txBody>
      </p:sp>
    </p:spTree>
    <p:extLst>
      <p:ext uri="{BB962C8B-B14F-4D97-AF65-F5344CB8AC3E}">
        <p14:creationId xmlns:p14="http://schemas.microsoft.com/office/powerpoint/2010/main" val="247853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t>
            </a:r>
            <a:endParaRPr lang="en-GB"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1</a:t>
            </a:fld>
            <a:endParaRPr lang="en-GB"/>
          </a:p>
        </p:txBody>
      </p:sp>
    </p:spTree>
    <p:extLst>
      <p:ext uri="{BB962C8B-B14F-4D97-AF65-F5344CB8AC3E}">
        <p14:creationId xmlns:p14="http://schemas.microsoft.com/office/powerpoint/2010/main" val="407086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born with a cleft palate may have recurring glue ear, and as this can develop gradually they may not realise there is anything wrong. As a result, children may not seem to be paying attention, their comprehension levels may be low, or they may become more physical in their attempts to see people’s faces and lip-read.</a:t>
            </a:r>
          </a:p>
          <a:p>
            <a:endParaRPr lang="en-GB" baseline="0" dirty="0" smtClean="0"/>
          </a:p>
          <a:p>
            <a:r>
              <a:rPr lang="en-US" b="1" baseline="0" dirty="0" smtClean="0"/>
              <a:t>How Schools Can Help</a:t>
            </a:r>
          </a:p>
          <a:p>
            <a:r>
              <a:rPr lang="en-US" baseline="0" dirty="0" smtClean="0"/>
              <a:t>Teachers should look out for problems like this and alert parents if they suspect anything. It can help to sit the child somewhere in the room where they can clearly see the teacher’s face.</a:t>
            </a:r>
          </a:p>
          <a:p>
            <a:endParaRPr lang="en-US" baseline="0" dirty="0" smtClean="0"/>
          </a:p>
          <a:p>
            <a:r>
              <a:rPr lang="en-US" baseline="0" dirty="0" smtClean="0"/>
              <a:t>Special allowances may also need to be made for examinations that involve listening to tape recorders in large rooms.</a:t>
            </a:r>
          </a:p>
          <a:p>
            <a:endParaRPr lang="en-GB"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10</a:t>
            </a:fld>
            <a:endParaRPr lang="en-GB"/>
          </a:p>
        </p:txBody>
      </p:sp>
    </p:spTree>
    <p:extLst>
      <p:ext uri="{BB962C8B-B14F-4D97-AF65-F5344CB8AC3E}">
        <p14:creationId xmlns:p14="http://schemas.microsoft.com/office/powerpoint/2010/main" val="156217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who look and/or sound different may have low expectations of themselves and believe that others do too. This can affect how they participate or behave in class and at break times, as well as how they do academically. They may behave in ways that can be seen as disruptive, such as refusing to do tasks or becoming aggressive, or they may become more insular.</a:t>
            </a:r>
          </a:p>
          <a:p>
            <a:endParaRPr lang="en-GB" baseline="0" dirty="0" smtClean="0"/>
          </a:p>
          <a:p>
            <a:r>
              <a:rPr lang="en-GB" b="1" baseline="0" dirty="0" smtClean="0"/>
              <a:t>How Schools Can Help</a:t>
            </a:r>
          </a:p>
          <a:p>
            <a:r>
              <a:rPr lang="en-US" baseline="0" dirty="0" smtClean="0"/>
              <a:t>Making teachers aware of these issues is the first step towards managing them. There are a number of strategies that might help. For example, teachers could ensure that groups for activities are chosen by some other means than popularity or friendship groups.</a:t>
            </a:r>
          </a:p>
          <a:p>
            <a:r>
              <a:rPr lang="en-US" baseline="0" dirty="0" err="1" smtClean="0"/>
              <a:t>Recognising</a:t>
            </a:r>
            <a:r>
              <a:rPr lang="en-US" baseline="0" dirty="0" smtClean="0"/>
              <a:t> a child’s abilities and encouraging them in focusing on and developing these can be a big help. Children often become aware of these abilities for the first time by having it named and being able to talk about it, even if these abilities are simple things like being compassionate or enthusiastic.</a:t>
            </a:r>
          </a:p>
          <a:p>
            <a:endParaRPr lang="en-GB"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11</a:t>
            </a:fld>
            <a:endParaRPr lang="en-GB"/>
          </a:p>
        </p:txBody>
      </p:sp>
    </p:spTree>
    <p:extLst>
      <p:ext uri="{BB962C8B-B14F-4D97-AF65-F5344CB8AC3E}">
        <p14:creationId xmlns:p14="http://schemas.microsoft.com/office/powerpoint/2010/main" val="156217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with a cleft may get questions and comments from classmates about issues to do with their cleft. Even when these are well-meaning, they may be upsetting for children who don’t know how to answer, or who are particularly sensitive to others noticing their difference.</a:t>
            </a:r>
          </a:p>
          <a:p>
            <a:endParaRPr lang="en-GB" dirty="0" smtClean="0"/>
          </a:p>
          <a:p>
            <a:r>
              <a:rPr lang="en-US" b="1" dirty="0" smtClean="0"/>
              <a:t>How Schools Can Help</a:t>
            </a:r>
          </a:p>
          <a:p>
            <a:r>
              <a:rPr lang="en-US" dirty="0" smtClean="0"/>
              <a:t>Teachers having a basic understanding of cleft lip and palate and being able to step in when necessary with a simple explanation can be a big help. Treat it like any other trait a child might be born with, such as eye </a:t>
            </a:r>
            <a:r>
              <a:rPr lang="en-US" dirty="0" err="1" smtClean="0"/>
              <a:t>colour</a:t>
            </a:r>
            <a:r>
              <a:rPr lang="en-US" dirty="0" smtClean="0"/>
              <a:t>, to avoid them feeling embarrassed. You may want to mention their bravery at dealing with surgery and hospital appointments. If you think it would help, encourage children to come up with a simple way to explain their difference to others who ask, e.g. ‘I was born with a hole in my lip but doctors sewed it up when I was a baby.’</a:t>
            </a:r>
          </a:p>
        </p:txBody>
      </p:sp>
      <p:sp>
        <p:nvSpPr>
          <p:cNvPr id="4" name="Slide Number Placeholder 3"/>
          <p:cNvSpPr>
            <a:spLocks noGrp="1"/>
          </p:cNvSpPr>
          <p:nvPr>
            <p:ph type="sldNum" sz="quarter" idx="10"/>
          </p:nvPr>
        </p:nvSpPr>
        <p:spPr/>
        <p:txBody>
          <a:bodyPr/>
          <a:lstStyle/>
          <a:p>
            <a:fld id="{54505F1B-2C79-437B-8B79-F958486BB9E4}" type="slidenum">
              <a:rPr lang="en-GB" smtClean="0"/>
              <a:t>12</a:t>
            </a:fld>
            <a:endParaRPr lang="en-GB"/>
          </a:p>
        </p:txBody>
      </p:sp>
    </p:spTree>
    <p:extLst>
      <p:ext uri="{BB962C8B-B14F-4D97-AF65-F5344CB8AC3E}">
        <p14:creationId xmlns:p14="http://schemas.microsoft.com/office/powerpoint/2010/main" val="1562179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solidFill>
                  <a:schemeClr val="bg1"/>
                </a:solidFill>
              </a:rPr>
              <a:t>Having a child with a cleft in the class is a good chance to talk to pupils about diversity, acceptance, and empathy. </a:t>
            </a:r>
          </a:p>
          <a:p>
            <a:endParaRPr lang="en-US" sz="800" dirty="0" smtClean="0">
              <a:solidFill>
                <a:schemeClr val="bg1"/>
              </a:solidFill>
            </a:endParaRPr>
          </a:p>
          <a:p>
            <a:r>
              <a:rPr lang="en-US" sz="800" dirty="0" smtClean="0">
                <a:solidFill>
                  <a:schemeClr val="bg1"/>
                </a:solidFill>
              </a:rPr>
              <a:t>If you have a child in your class who is </a:t>
            </a:r>
            <a:r>
              <a:rPr lang="en-US" sz="800" b="1" dirty="0" smtClean="0">
                <a:solidFill>
                  <a:schemeClr val="bg1"/>
                </a:solidFill>
              </a:rPr>
              <a:t>comfortable talking about cleft</a:t>
            </a:r>
            <a:r>
              <a:rPr lang="en-US" sz="800" dirty="0" smtClean="0">
                <a:solidFill>
                  <a:schemeClr val="bg1"/>
                </a:solidFill>
              </a:rPr>
              <a:t>, you may wish to do</a:t>
            </a:r>
            <a:r>
              <a:rPr lang="en-US" sz="800" baseline="0" dirty="0" smtClean="0">
                <a:solidFill>
                  <a:schemeClr val="bg1"/>
                </a:solidFill>
              </a:rPr>
              <a:t> a lesson around what it is, and invite them to share their story</a:t>
            </a:r>
            <a:r>
              <a:rPr lang="en-US" sz="800" dirty="0" smtClean="0">
                <a:solidFill>
                  <a:schemeClr val="bg1"/>
                </a:solidFill>
              </a:rPr>
              <a:t>. Some children may be more</a:t>
            </a:r>
            <a:r>
              <a:rPr lang="en-US" sz="800" baseline="0" dirty="0" smtClean="0">
                <a:solidFill>
                  <a:schemeClr val="bg1"/>
                </a:solidFill>
              </a:rPr>
              <a:t> comfortable if they share their story as part of a wider theme of differences, or even as part of a fundraising effort.</a:t>
            </a:r>
            <a:endParaRPr lang="en-US" sz="800" dirty="0" smtClean="0">
              <a:solidFill>
                <a:schemeClr val="bg1"/>
              </a:solidFill>
            </a:endParaRPr>
          </a:p>
          <a:p>
            <a:endParaRPr lang="en-US" sz="800" dirty="0" smtClean="0">
              <a:solidFill>
                <a:schemeClr val="bg1"/>
              </a:solidFill>
            </a:endParaRPr>
          </a:p>
          <a:p>
            <a:r>
              <a:rPr lang="en-US" sz="800" dirty="0" smtClean="0">
                <a:solidFill>
                  <a:schemeClr val="bg1"/>
                </a:solidFill>
              </a:rPr>
              <a:t>CLAPA suggests using the below discussion points to help to cover how we are all different in our own way. </a:t>
            </a:r>
          </a:p>
          <a:p>
            <a:endParaRPr lang="en-GB" sz="800" dirty="0" smtClean="0">
              <a:solidFill>
                <a:schemeClr val="bg1"/>
              </a:solidFill>
            </a:endParaRPr>
          </a:p>
          <a:p>
            <a:r>
              <a:rPr lang="en-US" sz="800" dirty="0" smtClean="0">
                <a:solidFill>
                  <a:schemeClr val="bg1"/>
                </a:solidFill>
              </a:rPr>
              <a:t>Q. Everyone is made differently. Ask pupils to name one thing that is different about them.</a:t>
            </a:r>
          </a:p>
          <a:p>
            <a:r>
              <a:rPr lang="en-US" sz="800" dirty="0" smtClean="0">
                <a:solidFill>
                  <a:schemeClr val="bg1"/>
                </a:solidFill>
              </a:rPr>
              <a:t>Q. Ask the class to think about what the world would be like if we were all the same, and then about the benefits of us all being different.</a:t>
            </a:r>
          </a:p>
          <a:p>
            <a:r>
              <a:rPr lang="en-US" sz="800" dirty="0" smtClean="0">
                <a:solidFill>
                  <a:schemeClr val="bg1"/>
                </a:solidFill>
              </a:rPr>
              <a:t>Q: Ask pupils to think about someone else in the class – what differences and similarities do they have with one another, and how does this change their relationship?</a:t>
            </a:r>
          </a:p>
          <a:p>
            <a:r>
              <a:rPr lang="en-US" sz="800" dirty="0" smtClean="0">
                <a:solidFill>
                  <a:schemeClr val="bg1"/>
                </a:solidFill>
              </a:rPr>
              <a:t>Q: Ask the class to think about why people might have medical treatment or surgery (e.g. injuries, health reasons, appearance, etc.). How would they feel if they needed an operation? What would they bring with them to the hospital? Who would they like to visit them?</a:t>
            </a:r>
          </a:p>
          <a:p>
            <a:r>
              <a:rPr lang="en-US" sz="800" dirty="0" smtClean="0">
                <a:solidFill>
                  <a:schemeClr val="bg1"/>
                </a:solidFill>
              </a:rPr>
              <a:t>Q: Ask the class to describe the person next to them in three words that have nothing to do with their appearance (e.g. funny, kind, loves dancing)</a:t>
            </a:r>
          </a:p>
          <a:p>
            <a:r>
              <a:rPr lang="en-US" sz="800" dirty="0" smtClean="0">
                <a:solidFill>
                  <a:schemeClr val="bg1"/>
                </a:solidFill>
              </a:rPr>
              <a:t>Q: Ask the class to think about the most important qualities in a friend. Pick out when they focus on things that are to do with someone’s personality, not how they look or sound.</a:t>
            </a:r>
          </a:p>
          <a:p>
            <a:endParaRPr lang="en-US" sz="800" dirty="0" smtClean="0">
              <a:solidFill>
                <a:schemeClr val="bg1"/>
              </a:solidFill>
            </a:endParaRPr>
          </a:p>
        </p:txBody>
      </p:sp>
      <p:sp>
        <p:nvSpPr>
          <p:cNvPr id="4" name="Slide Number Placeholder 3"/>
          <p:cNvSpPr>
            <a:spLocks noGrp="1"/>
          </p:cNvSpPr>
          <p:nvPr>
            <p:ph type="sldNum" sz="quarter" idx="10"/>
          </p:nvPr>
        </p:nvSpPr>
        <p:spPr/>
        <p:txBody>
          <a:bodyPr/>
          <a:lstStyle/>
          <a:p>
            <a:fld id="{54505F1B-2C79-437B-8B79-F958486BB9E4}" type="slidenum">
              <a:rPr lang="en-GB" smtClean="0"/>
              <a:t>13</a:t>
            </a:fld>
            <a:endParaRPr lang="en-GB"/>
          </a:p>
        </p:txBody>
      </p:sp>
    </p:spTree>
    <p:extLst>
      <p:ext uri="{BB962C8B-B14F-4D97-AF65-F5344CB8AC3E}">
        <p14:creationId xmlns:p14="http://schemas.microsoft.com/office/powerpoint/2010/main" val="115955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solidFill>
                  <a:schemeClr val="bg1"/>
                </a:solidFill>
              </a:rPr>
              <a:t>CLAPA was founded in 1979.</a:t>
            </a:r>
            <a:r>
              <a:rPr lang="en-US" sz="800" baseline="0" dirty="0" smtClean="0">
                <a:solidFill>
                  <a:schemeClr val="bg1"/>
                </a:solidFill>
              </a:rPr>
              <a:t> The charity has a small office in London and a number of home-based staff across the UK delivering local services.</a:t>
            </a:r>
          </a:p>
          <a:p>
            <a:endParaRPr lang="en-US" sz="800" baseline="0" dirty="0" smtClean="0">
              <a:solidFill>
                <a:schemeClr val="bg1"/>
              </a:solidFill>
            </a:endParaRPr>
          </a:p>
          <a:p>
            <a:r>
              <a:rPr lang="en-US" sz="800" dirty="0" smtClean="0">
                <a:solidFill>
                  <a:schemeClr val="bg1"/>
                </a:solidFill>
              </a:rPr>
              <a:t>CLAPA has an annual turnover of</a:t>
            </a:r>
            <a:r>
              <a:rPr lang="en-US" sz="800" baseline="0" dirty="0" smtClean="0">
                <a:solidFill>
                  <a:schemeClr val="bg1"/>
                </a:solidFill>
              </a:rPr>
              <a:t> around £800k. </a:t>
            </a:r>
            <a:r>
              <a:rPr lang="en-US" sz="800" dirty="0" smtClean="0">
                <a:solidFill>
                  <a:schemeClr val="bg1"/>
                </a:solidFill>
              </a:rPr>
              <a:t>With no government funding, CLAPA relies on generous donations from the community to continue its</a:t>
            </a:r>
            <a:r>
              <a:rPr lang="en-US" sz="800" baseline="0" dirty="0" smtClean="0">
                <a:solidFill>
                  <a:schemeClr val="bg1"/>
                </a:solidFill>
              </a:rPr>
              <a:t> work.</a:t>
            </a:r>
          </a:p>
          <a:p>
            <a:endParaRPr lang="en-US" sz="800" baseline="0" dirty="0" smtClean="0">
              <a:solidFill>
                <a:schemeClr val="bg1"/>
              </a:solidFill>
            </a:endParaRPr>
          </a:p>
          <a:p>
            <a:r>
              <a:rPr lang="en-US" sz="800" b="1" baseline="0" dirty="0" smtClean="0">
                <a:solidFill>
                  <a:schemeClr val="bg1"/>
                </a:solidFill>
              </a:rPr>
              <a:t>Other services include:</a:t>
            </a:r>
          </a:p>
          <a:p>
            <a:r>
              <a:rPr lang="en-US" sz="800" dirty="0" smtClean="0">
                <a:solidFill>
                  <a:schemeClr val="bg1"/>
                </a:solidFill>
              </a:rPr>
              <a:t/>
            </a:r>
            <a:br>
              <a:rPr lang="en-US" sz="800" dirty="0" smtClean="0">
                <a:solidFill>
                  <a:schemeClr val="bg1"/>
                </a:solidFill>
              </a:rPr>
            </a:br>
            <a:r>
              <a:rPr lang="en-US" sz="800" u="sng" dirty="0" smtClean="0">
                <a:solidFill>
                  <a:schemeClr val="bg1"/>
                </a:solidFill>
              </a:rPr>
              <a:t>Feeding Service:</a:t>
            </a:r>
            <a:r>
              <a:rPr lang="en-US" sz="800" u="none" baseline="0" dirty="0" smtClean="0">
                <a:solidFill>
                  <a:schemeClr val="bg1"/>
                </a:solidFill>
              </a:rPr>
              <a:t>  CLAPA is the sole provider of specialist bottles and teats for babies with a cleft, and sends over 13,000 items each year to parents and hospitals. Without this service, many babies would require nasogastric tubes and longer hospital stays.</a:t>
            </a:r>
          </a:p>
          <a:p>
            <a:endParaRPr lang="en-US" sz="800" u="none" baseline="0" dirty="0" smtClean="0">
              <a:solidFill>
                <a:schemeClr val="bg1"/>
              </a:solidFill>
            </a:endParaRPr>
          </a:p>
          <a:p>
            <a:r>
              <a:rPr lang="en-US" sz="800" u="sng" baseline="0" dirty="0" smtClean="0">
                <a:solidFill>
                  <a:schemeClr val="bg1"/>
                </a:solidFill>
              </a:rPr>
              <a:t>Parent and Peer Supporters</a:t>
            </a:r>
            <a:r>
              <a:rPr lang="en-US" sz="800" i="0" u="none" baseline="0" dirty="0" smtClean="0">
                <a:solidFill>
                  <a:schemeClr val="bg1"/>
                </a:solidFill>
              </a:rPr>
              <a:t>: Trained volunteers support parents and adults affected by cleft one-on-one.</a:t>
            </a:r>
          </a:p>
          <a:p>
            <a:endParaRPr lang="en-US" sz="800" i="0" u="none" baseline="0" dirty="0" smtClean="0">
              <a:solidFill>
                <a:schemeClr val="bg1"/>
              </a:solidFill>
            </a:endParaRPr>
          </a:p>
          <a:p>
            <a:r>
              <a:rPr lang="en-US" sz="800" i="0" u="sng" baseline="0" dirty="0" smtClean="0">
                <a:solidFill>
                  <a:schemeClr val="bg1"/>
                </a:solidFill>
              </a:rPr>
              <a:t>Happy Faces Support Groups</a:t>
            </a:r>
            <a:r>
              <a:rPr lang="en-US" sz="800" i="0" u="none" baseline="0" dirty="0" smtClean="0">
                <a:solidFill>
                  <a:schemeClr val="bg1"/>
                </a:solidFill>
              </a:rPr>
              <a:t>: Local groups for new and expectant parents.</a:t>
            </a:r>
          </a:p>
          <a:p>
            <a:endParaRPr lang="en-US" sz="800" i="0" u="none" baseline="0" dirty="0" smtClean="0">
              <a:solidFill>
                <a:schemeClr val="bg1"/>
              </a:solidFill>
            </a:endParaRPr>
          </a:p>
          <a:p>
            <a:r>
              <a:rPr lang="en-US" sz="800" i="0" u="sng" baseline="0" dirty="0" smtClean="0">
                <a:solidFill>
                  <a:schemeClr val="bg1"/>
                </a:solidFill>
              </a:rPr>
              <a:t>Patient/Parent-</a:t>
            </a:r>
            <a:r>
              <a:rPr lang="en-US" sz="800" i="0" u="sng" baseline="0" dirty="0" err="1" smtClean="0">
                <a:solidFill>
                  <a:schemeClr val="bg1"/>
                </a:solidFill>
              </a:rPr>
              <a:t>Centred</a:t>
            </a:r>
            <a:r>
              <a:rPr lang="en-US" sz="800" i="0" u="sng" baseline="0" dirty="0" smtClean="0">
                <a:solidFill>
                  <a:schemeClr val="bg1"/>
                </a:solidFill>
              </a:rPr>
              <a:t> Information:</a:t>
            </a:r>
            <a:r>
              <a:rPr lang="en-US" sz="800" i="0" u="none" baseline="0" dirty="0" smtClean="0">
                <a:solidFill>
                  <a:schemeClr val="bg1"/>
                </a:solidFill>
              </a:rPr>
              <a:t> Our NHS-certified medical information is developed in constant consultation with people affected by cleft to ensure it is sensitive and reliable.</a:t>
            </a:r>
          </a:p>
          <a:p>
            <a:endParaRPr lang="en-US" sz="800" i="0" u="none" baseline="0" dirty="0" smtClean="0">
              <a:solidFill>
                <a:schemeClr val="bg1"/>
              </a:solidFill>
            </a:endParaRPr>
          </a:p>
          <a:p>
            <a:r>
              <a:rPr lang="en-US" sz="800" i="0" u="sng" baseline="0" dirty="0" smtClean="0">
                <a:solidFill>
                  <a:schemeClr val="bg1"/>
                </a:solidFill>
              </a:rPr>
              <a:t>Family Days, Adult Meet-Ups and Other Events</a:t>
            </a:r>
            <a:r>
              <a:rPr lang="en-US" sz="800" i="0" u="none" baseline="0" dirty="0" smtClean="0">
                <a:solidFill>
                  <a:schemeClr val="bg1"/>
                </a:solidFill>
              </a:rPr>
              <a:t>: Giving everyone affected by cleft a chance to meet others like them, make friends and share experiences in a non-clinical environment.</a:t>
            </a:r>
          </a:p>
        </p:txBody>
      </p:sp>
      <p:sp>
        <p:nvSpPr>
          <p:cNvPr id="4" name="Slide Number Placeholder 3"/>
          <p:cNvSpPr>
            <a:spLocks noGrp="1"/>
          </p:cNvSpPr>
          <p:nvPr>
            <p:ph type="sldNum" sz="quarter" idx="10"/>
          </p:nvPr>
        </p:nvSpPr>
        <p:spPr/>
        <p:txBody>
          <a:bodyPr/>
          <a:lstStyle/>
          <a:p>
            <a:fld id="{54505F1B-2C79-437B-8B79-F958486BB9E4}" type="slidenum">
              <a:rPr lang="en-GB" smtClean="0"/>
              <a:t>14</a:t>
            </a:fld>
            <a:endParaRPr lang="en-GB"/>
          </a:p>
        </p:txBody>
      </p:sp>
    </p:spTree>
    <p:extLst>
      <p:ext uri="{BB962C8B-B14F-4D97-AF65-F5344CB8AC3E}">
        <p14:creationId xmlns:p14="http://schemas.microsoft.com/office/powerpoint/2010/main" val="115955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505F1B-2C79-437B-8B79-F958486BB9E4}" type="slidenum">
              <a:rPr lang="en-GB" smtClean="0"/>
              <a:t>15</a:t>
            </a:fld>
            <a:endParaRPr lang="en-GB"/>
          </a:p>
        </p:txBody>
      </p:sp>
    </p:spTree>
    <p:extLst>
      <p:ext uri="{BB962C8B-B14F-4D97-AF65-F5344CB8AC3E}">
        <p14:creationId xmlns:p14="http://schemas.microsoft.com/office/powerpoint/2010/main" val="191453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505F1B-2C79-437B-8B79-F958486BB9E4}" type="slidenum">
              <a:rPr lang="en-GB" smtClean="0"/>
              <a:t>2</a:t>
            </a:fld>
            <a:endParaRPr lang="en-GB"/>
          </a:p>
        </p:txBody>
      </p:sp>
    </p:spTree>
    <p:extLst>
      <p:ext uri="{BB962C8B-B14F-4D97-AF65-F5344CB8AC3E}">
        <p14:creationId xmlns:p14="http://schemas.microsoft.com/office/powerpoint/2010/main" val="196708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1 in 700 babies are born with a cleft. That’s around 100 every month in the UK alone.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In early pregnancy, different parts of a baby’s face develop separately and then join together just above the top lip. If they don’t join properly, the baby is born with a gap or ‘cleft’. This gap can be on one or both sides of their lip (cleft lip), in the roof of their mouth (cleft palate), or both. There’s no single cause of cleft. It can happen in any pregnancy and it’s no one’s fault.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Babies born with a cleft have one or more surgeries to close these gaps before their first birthday. Comprehensive treatment into adulthood is provided by NHS Cleft Teams.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indent="0">
              <a:buFont typeface="Arial" pitchFamily="34" charset="0"/>
              <a:buNone/>
            </a:pPr>
            <a:r>
              <a:rPr lang="en-US" sz="1200" dirty="0" smtClean="0">
                <a:solidFill>
                  <a:schemeClr val="bg1"/>
                </a:solidFill>
              </a:rPr>
              <a:t>Like every child, every cleft is unique.</a:t>
            </a:r>
          </a:p>
          <a:p>
            <a:pPr marL="0" indent="0">
              <a:buFont typeface="Arial" pitchFamily="34" charset="0"/>
              <a:buNone/>
            </a:pPr>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54505F1B-2C79-437B-8B79-F958486BB9E4}" type="slidenum">
              <a:rPr lang="en-GB" smtClean="0"/>
              <a:t>3</a:t>
            </a:fld>
            <a:endParaRPr lang="en-GB"/>
          </a:p>
        </p:txBody>
      </p:sp>
    </p:spTree>
    <p:extLst>
      <p:ext uri="{BB962C8B-B14F-4D97-AF65-F5344CB8AC3E}">
        <p14:creationId xmlns:p14="http://schemas.microsoft.com/office/powerpoint/2010/main" val="384537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intended to help teachers understand some of the issues that a child born with a cleft might face, and what they can do to help.</a:t>
            </a:r>
          </a:p>
          <a:p>
            <a:endParaRPr lang="en-US" dirty="0" smtClean="0"/>
          </a:p>
          <a:p>
            <a:r>
              <a:rPr lang="en-US" dirty="0" smtClean="0"/>
              <a:t>It’s important to note that </a:t>
            </a:r>
            <a:r>
              <a:rPr lang="en-US" b="1" dirty="0" smtClean="0"/>
              <a:t>many children will not want to draw attention to themselves or their cleft</a:t>
            </a:r>
            <a:r>
              <a:rPr lang="en-US" dirty="0" smtClean="0"/>
              <a:t>, and any interventions which involve the rest of the class should be carefully discussed with the child and their parents first.</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4</a:t>
            </a:fld>
            <a:endParaRPr lang="en-GB"/>
          </a:p>
        </p:txBody>
      </p:sp>
    </p:spTree>
    <p:extLst>
      <p:ext uri="{BB962C8B-B14F-4D97-AF65-F5344CB8AC3E}">
        <p14:creationId xmlns:p14="http://schemas.microsoft.com/office/powerpoint/2010/main" val="181772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smtClean="0">
                <a:solidFill>
                  <a:schemeClr val="bg1"/>
                </a:solidFill>
              </a:rPr>
              <a:t>A: </a:t>
            </a:r>
            <a:r>
              <a:rPr lang="en-GB" sz="1200" b="0" dirty="0" smtClean="0">
                <a:solidFill>
                  <a:schemeClr val="bg1"/>
                </a:solidFill>
              </a:rPr>
              <a:t>No.</a:t>
            </a:r>
            <a:r>
              <a:rPr lang="en-GB" sz="1200" b="0" baseline="0" dirty="0" smtClean="0">
                <a:solidFill>
                  <a:schemeClr val="bg1"/>
                </a:solidFill>
              </a:rPr>
              <a:t> </a:t>
            </a:r>
            <a:r>
              <a:rPr lang="en-GB" sz="1200" dirty="0" smtClean="0">
                <a:solidFill>
                  <a:schemeClr val="bg1"/>
                </a:solidFill>
              </a:rPr>
              <a:t>Children may need extra help with speech and/or hearing issues, but with the right support there’s no reason why they can’t participate fully in education and society.</a:t>
            </a:r>
          </a:p>
          <a:p>
            <a:pPr marL="0" indent="0">
              <a:buNone/>
            </a:pPr>
            <a:endParaRPr lang="en-GB"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A: </a:t>
            </a:r>
            <a:r>
              <a:rPr lang="en-GB" sz="1200" b="0" dirty="0" smtClean="0">
                <a:solidFill>
                  <a:schemeClr val="bg1"/>
                </a:solidFill>
              </a:rPr>
              <a:t>A</a:t>
            </a:r>
            <a:r>
              <a:rPr lang="en-GB" sz="1200" b="0" baseline="0" dirty="0" smtClean="0">
                <a:solidFill>
                  <a:schemeClr val="bg1"/>
                </a:solidFill>
              </a:rPr>
              <a:t> cl</a:t>
            </a:r>
            <a:r>
              <a:rPr lang="en-GB" sz="1200" dirty="0" smtClean="0">
                <a:solidFill>
                  <a:schemeClr val="bg1"/>
                </a:solidFill>
              </a:rPr>
              <a:t>eft on its own is a physical issue which does not affect the brain or cognitive development. Children with a cleft may look or sound a little different to their classmates, but most are not affected by any other condition and are just as capable as any other child. </a:t>
            </a:r>
            <a:endParaRPr lang="en-US" sz="1200" dirty="0" smtClean="0">
              <a:solidFill>
                <a:schemeClr val="bg1"/>
              </a:solidFill>
            </a:endParaRPr>
          </a:p>
          <a:p>
            <a:pPr marL="0" indent="0">
              <a:buNone/>
            </a:pPr>
            <a:endParaRPr lang="en-GB" sz="1200" dirty="0" smtClean="0">
              <a:solidFill>
                <a:schemeClr val="bg1"/>
              </a:solidFill>
            </a:endParaRPr>
          </a:p>
          <a:p>
            <a:pPr marL="0" indent="0">
              <a:buNone/>
            </a:pPr>
            <a:r>
              <a:rPr lang="en-US" sz="1200" b="1" dirty="0" smtClean="0">
                <a:solidFill>
                  <a:schemeClr val="bg1"/>
                </a:solidFill>
              </a:rPr>
              <a:t>A: </a:t>
            </a:r>
            <a:r>
              <a:rPr lang="en-US" sz="1200" dirty="0" smtClean="0">
                <a:solidFill>
                  <a:schemeClr val="bg1"/>
                </a:solidFill>
              </a:rPr>
              <a:t>Each cleft is unique, just like every child, and how they cope will vary. It usually doesn’t depend on how ‘obvious’ their difference is – sometimes children with minor differences will be more anxious because other people’s reactions can be unpredictable.</a:t>
            </a:r>
          </a:p>
          <a:p>
            <a:pPr marL="0" indent="0">
              <a:buNone/>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54505F1B-2C79-437B-8B79-F958486BB9E4}" type="slidenum">
              <a:rPr lang="en-GB" smtClean="0"/>
              <a:t>5</a:t>
            </a:fld>
            <a:endParaRPr lang="en-GB"/>
          </a:p>
        </p:txBody>
      </p:sp>
    </p:spTree>
    <p:extLst>
      <p:ext uri="{BB962C8B-B14F-4D97-AF65-F5344CB8AC3E}">
        <p14:creationId xmlns:p14="http://schemas.microsoft.com/office/powerpoint/2010/main" val="156217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if a child’s cleft doesn’t cause any problems at school, they will likely still have to miss lessons to attend cleft clinic and hospital appointments. It’s usually not possible to arrange appointments for specific times outside of school hours.</a:t>
            </a:r>
          </a:p>
          <a:p>
            <a:endParaRPr lang="en-US" baseline="0" dirty="0" smtClean="0"/>
          </a:p>
          <a:p>
            <a:r>
              <a:rPr lang="en-US" baseline="0" dirty="0" smtClean="0"/>
              <a:t>If they need regular treatment such as speech and language therapy, they may need to come out of class more frequently.</a:t>
            </a:r>
          </a:p>
          <a:p>
            <a:endParaRPr lang="en-US" baseline="0" dirty="0" smtClean="0"/>
          </a:p>
          <a:p>
            <a:r>
              <a:rPr lang="en-US" baseline="0" dirty="0" smtClean="0"/>
              <a:t>This can lead to children missing out on attendance awards, or even receiving warning letters about ‘persistent absence’, even when absences are </a:t>
            </a:r>
            <a:r>
              <a:rPr lang="en-US" baseline="0" dirty="0" err="1" smtClean="0"/>
              <a:t>authorised</a:t>
            </a:r>
            <a:r>
              <a:rPr lang="en-US" baseline="0" dirty="0" smtClean="0"/>
              <a:t>.</a:t>
            </a:r>
          </a:p>
          <a:p>
            <a:endParaRPr lang="en-GB" baseline="0" dirty="0" smtClean="0"/>
          </a:p>
          <a:p>
            <a:r>
              <a:rPr lang="en-US" b="1" baseline="0" dirty="0" smtClean="0"/>
              <a:t>How Schools Can Help</a:t>
            </a:r>
          </a:p>
          <a:p>
            <a:endParaRPr lang="en-US" b="1" baseline="0" dirty="0" smtClean="0"/>
          </a:p>
          <a:p>
            <a:r>
              <a:rPr lang="en-US" baseline="0" dirty="0" smtClean="0"/>
              <a:t>Adapt their attendance reward policy so it doesn’t exclude pupils absent for medical reasons.</a:t>
            </a:r>
          </a:p>
          <a:p>
            <a:endParaRPr lang="en-US" baseline="0" dirty="0" smtClean="0"/>
          </a:p>
          <a:p>
            <a:r>
              <a:rPr lang="en-US" baseline="0" dirty="0" smtClean="0"/>
              <a:t>Instead of ‘100% attendance’, they could reward ‘maximum possible’ or ‘most improved’ attendance. Teachers should also work with parents to make sure children are given a chance to catch up on any work they’ve missed, and aren’t blamed for their absence.</a:t>
            </a:r>
          </a:p>
          <a:p>
            <a:endParaRPr lang="en-GB"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6</a:t>
            </a:fld>
            <a:endParaRPr lang="en-GB"/>
          </a:p>
        </p:txBody>
      </p:sp>
    </p:spTree>
    <p:extLst>
      <p:ext uri="{BB962C8B-B14F-4D97-AF65-F5344CB8AC3E}">
        <p14:creationId xmlns:p14="http://schemas.microsoft.com/office/powerpoint/2010/main" val="156217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with a cleft lip may have:</a:t>
            </a:r>
          </a:p>
          <a:p>
            <a:pPr marL="171450" indent="-171450">
              <a:buFontTx/>
              <a:buChar char="-"/>
            </a:pPr>
            <a:r>
              <a:rPr lang="en-US" dirty="0" smtClean="0"/>
              <a:t>A visible scar</a:t>
            </a:r>
          </a:p>
          <a:p>
            <a:pPr marL="171450" indent="-171450">
              <a:buFontTx/>
              <a:buChar char="-"/>
            </a:pPr>
            <a:r>
              <a:rPr lang="en-US" dirty="0" smtClean="0"/>
              <a:t>An irregular-shaped nose and lip</a:t>
            </a:r>
          </a:p>
          <a:p>
            <a:pPr marL="171450" indent="-171450">
              <a:buFontTx/>
              <a:buChar char="-"/>
            </a:pPr>
            <a:r>
              <a:rPr lang="en-US" dirty="0" smtClean="0"/>
              <a:t>A</a:t>
            </a:r>
            <a:r>
              <a:rPr lang="en-US" baseline="0" dirty="0" smtClean="0"/>
              <a:t> ‘flat’ profile</a:t>
            </a:r>
            <a:endParaRPr lang="en-US" dirty="0" smtClean="0"/>
          </a:p>
          <a:p>
            <a:pPr marL="171450" indent="-171450">
              <a:buFontTx/>
              <a:buChar char="-"/>
            </a:pPr>
            <a:r>
              <a:rPr lang="en-US" dirty="0" smtClean="0"/>
              <a:t>Missing or crooked teeth</a:t>
            </a:r>
            <a:r>
              <a:rPr lang="en-US" baseline="0" dirty="0" smtClean="0"/>
              <a:t> </a:t>
            </a:r>
            <a:r>
              <a:rPr lang="en-US" dirty="0" smtClean="0"/>
              <a:t>(often requiring braces before their peers)</a:t>
            </a:r>
          </a:p>
          <a:p>
            <a:pPr marL="171450" indent="-171450">
              <a:buFontTx/>
              <a:buChar char="-"/>
            </a:pPr>
            <a:endParaRPr lang="en-US" dirty="0" smtClean="0"/>
          </a:p>
          <a:p>
            <a:pPr marL="0" indent="0">
              <a:buFontTx/>
              <a:buNone/>
            </a:pPr>
            <a:r>
              <a:rPr lang="en-US" dirty="0" smtClean="0"/>
              <a:t>Some children may feel especially self-conscious about their appearance, and this can have a negative impact on their general confidence levels and class participation.</a:t>
            </a:r>
          </a:p>
          <a:p>
            <a:endParaRPr lang="en-GB" baseline="0" dirty="0" smtClean="0"/>
          </a:p>
          <a:p>
            <a:r>
              <a:rPr lang="en-GB" b="1" baseline="0" dirty="0" smtClean="0"/>
              <a:t>How Schools Can Help</a:t>
            </a:r>
            <a:endParaRPr lang="en-US" b="1" baseline="0" dirty="0" smtClean="0"/>
          </a:p>
          <a:p>
            <a:r>
              <a:rPr lang="en-US" baseline="0" dirty="0" smtClean="0"/>
              <a:t>If a child is particularly conscious about their appearance, teachers should take extra care to look out for teasing or comments around this, and should support children who wish to explain to the rest of the class why they may look different.</a:t>
            </a:r>
          </a:p>
          <a:p>
            <a:endParaRPr lang="en-US" baseline="0" dirty="0" smtClean="0"/>
          </a:p>
          <a:p>
            <a:r>
              <a:rPr lang="en-US" baseline="0" dirty="0" smtClean="0"/>
              <a:t>They should also sensitively approach any lessons which may bring up issues to do with a child’s cleft or appearance, e.g. self-portraits.</a:t>
            </a:r>
            <a:endParaRPr lang="en-GB"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7</a:t>
            </a:fld>
            <a:endParaRPr lang="en-GB"/>
          </a:p>
        </p:txBody>
      </p:sp>
    </p:spTree>
    <p:extLst>
      <p:ext uri="{BB962C8B-B14F-4D97-AF65-F5344CB8AC3E}">
        <p14:creationId xmlns:p14="http://schemas.microsoft.com/office/powerpoint/2010/main" val="156217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40% of children with a cleft palate being treated for speech issues will still not have ‘normal’ speech by the time they start school, and may sound nasal or be hard to understand.</a:t>
            </a:r>
          </a:p>
          <a:p>
            <a:endParaRPr lang="en-US" dirty="0" smtClean="0"/>
          </a:p>
          <a:p>
            <a:r>
              <a:rPr lang="en-US" dirty="0" smtClean="0"/>
              <a:t>Sounding different can make a child feel self-conscious about their voice and they may avoid talking as a result. This can affect class participation and social interaction with other children.</a:t>
            </a:r>
          </a:p>
          <a:p>
            <a:endParaRPr lang="en-US" dirty="0" smtClean="0"/>
          </a:p>
          <a:p>
            <a:r>
              <a:rPr lang="en-US" dirty="0" smtClean="0"/>
              <a:t>A child who finds it difficult to be understood by their peers may become physical in their attempts to communicate, or may be easily frustrated by the need to repeat themselves.</a:t>
            </a:r>
          </a:p>
          <a:p>
            <a:endParaRPr lang="en-GB" baseline="0" dirty="0" smtClean="0"/>
          </a:p>
          <a:p>
            <a:r>
              <a:rPr lang="en-US" b="1" baseline="0" dirty="0" smtClean="0"/>
              <a:t>How Schools Can Help</a:t>
            </a:r>
          </a:p>
          <a:p>
            <a:r>
              <a:rPr lang="en-US" baseline="0" dirty="0" smtClean="0"/>
              <a:t>Teachers who find it hard to understand children should avoid interrupting or ‘correcting’ their speech as this can cause feelings of anxiety around talking. If they have to ask the child to repeat themselves, they should do this only once, and if they are still having trouble they should then repeat back clearly what they think the child is trying to communicate until an understanding is reached. </a:t>
            </a:r>
            <a:endParaRPr lang="en-GB"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8</a:t>
            </a:fld>
            <a:endParaRPr lang="en-GB"/>
          </a:p>
        </p:txBody>
      </p:sp>
    </p:spTree>
    <p:extLst>
      <p:ext uri="{BB962C8B-B14F-4D97-AF65-F5344CB8AC3E}">
        <p14:creationId xmlns:p14="http://schemas.microsoft.com/office/powerpoint/2010/main" val="156217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How Schools Can Help cont.</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Certain lessons may cause problems for children with speech difficulties caused by a cleft palate, such as music (especially with wind or brass instruments), languages (children may not be able to physically pronounce certain sounds), and reading out loud.</a:t>
            </a:r>
          </a:p>
          <a:p>
            <a:endParaRPr lang="en-US" baseline="0" dirty="0" smtClean="0"/>
          </a:p>
          <a:p>
            <a:r>
              <a:rPr lang="en-US" baseline="0" dirty="0" smtClean="0"/>
              <a:t>Teachers should be patient, encourage children to use their voices, and praise their successes and milestones. If possible, teachers should work in partnership with parents and a child’s Speech and Language Therapist to support their therapy targets.</a:t>
            </a:r>
          </a:p>
          <a:p>
            <a:endParaRPr lang="en-GB" baseline="0" dirty="0" smtClean="0"/>
          </a:p>
        </p:txBody>
      </p:sp>
      <p:sp>
        <p:nvSpPr>
          <p:cNvPr id="4" name="Slide Number Placeholder 3"/>
          <p:cNvSpPr>
            <a:spLocks noGrp="1"/>
          </p:cNvSpPr>
          <p:nvPr>
            <p:ph type="sldNum" sz="quarter" idx="10"/>
          </p:nvPr>
        </p:nvSpPr>
        <p:spPr/>
        <p:txBody>
          <a:bodyPr/>
          <a:lstStyle/>
          <a:p>
            <a:fld id="{54505F1B-2C79-437B-8B79-F958486BB9E4}" type="slidenum">
              <a:rPr lang="en-GB" smtClean="0"/>
              <a:t>9</a:t>
            </a:fld>
            <a:endParaRPr lang="en-GB"/>
          </a:p>
        </p:txBody>
      </p:sp>
    </p:spTree>
    <p:extLst>
      <p:ext uri="{BB962C8B-B14F-4D97-AF65-F5344CB8AC3E}">
        <p14:creationId xmlns:p14="http://schemas.microsoft.com/office/powerpoint/2010/main" val="156217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8395D5-CF62-4085-933B-881D9EFD60CC}" type="datetime1">
              <a:rPr lang="en-GB" smtClean="0"/>
              <a:t>07/06/2018</a:t>
            </a:fld>
            <a:endParaRPr lang="en-GB"/>
          </a:p>
        </p:txBody>
      </p:sp>
      <p:sp>
        <p:nvSpPr>
          <p:cNvPr id="5" name="Footer Placeholder 4"/>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Slide Number Placeholder 5"/>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131067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FC0E-2D50-4501-978B-38383FAD6A0A}" type="datetime1">
              <a:rPr lang="en-GB" smtClean="0"/>
              <a:t>07/06/2018</a:t>
            </a:fld>
            <a:endParaRPr lang="en-GB"/>
          </a:p>
        </p:txBody>
      </p:sp>
      <p:sp>
        <p:nvSpPr>
          <p:cNvPr id="5" name="Footer Placeholder 4"/>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Slide Number Placeholder 5"/>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163661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15B7A9-11CC-4549-829D-B5104428E625}" type="datetime1">
              <a:rPr lang="en-GB" smtClean="0"/>
              <a:t>07/06/2018</a:t>
            </a:fld>
            <a:endParaRPr lang="en-GB"/>
          </a:p>
        </p:txBody>
      </p:sp>
      <p:sp>
        <p:nvSpPr>
          <p:cNvPr id="5" name="Footer Placeholder 4"/>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Slide Number Placeholder 5"/>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6353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B80D53-1721-4F7E-8DC3-9D3054265E58}" type="datetime1">
              <a:rPr lang="en-GB" smtClean="0"/>
              <a:t>07/06/2018</a:t>
            </a:fld>
            <a:endParaRPr lang="en-GB"/>
          </a:p>
        </p:txBody>
      </p:sp>
      <p:sp>
        <p:nvSpPr>
          <p:cNvPr id="5" name="Footer Placeholder 4"/>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Slide Number Placeholder 5"/>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147632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6C6FB-9912-4C49-808F-0DA6D1954626}" type="datetime1">
              <a:rPr lang="en-GB" smtClean="0"/>
              <a:t>07/06/2018</a:t>
            </a:fld>
            <a:endParaRPr lang="en-GB"/>
          </a:p>
        </p:txBody>
      </p:sp>
      <p:sp>
        <p:nvSpPr>
          <p:cNvPr id="5" name="Footer Placeholder 4"/>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Slide Number Placeholder 5"/>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312985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E24468-680E-4D82-BAAA-B176282ABEEB}" type="datetime1">
              <a:rPr lang="en-GB" smtClean="0"/>
              <a:t>07/06/2018</a:t>
            </a:fld>
            <a:endParaRPr lang="en-GB"/>
          </a:p>
        </p:txBody>
      </p:sp>
      <p:sp>
        <p:nvSpPr>
          <p:cNvPr id="6" name="Footer Placeholder 5"/>
          <p:cNvSpPr>
            <a:spLocks noGrp="1"/>
          </p:cNvSpPr>
          <p:nvPr>
            <p:ph type="ftr" sz="quarter" idx="11"/>
          </p:nvPr>
        </p:nvSpPr>
        <p:spPr/>
        <p:txBody>
          <a:bodyPr/>
          <a:lstStyle/>
          <a:p>
            <a:r>
              <a:rPr lang="en-GB" smtClean="0"/>
              <a:t>Registered Charity England &amp; Wales (1108160) and Scotland (SC041034)</a:t>
            </a:r>
            <a:endParaRPr lang="en-GB"/>
          </a:p>
        </p:txBody>
      </p:sp>
      <p:sp>
        <p:nvSpPr>
          <p:cNvPr id="7" name="Slide Number Placeholder 6"/>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324537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AF6400-3FA6-4D67-9879-4E2EB3CAA819}" type="datetime1">
              <a:rPr lang="en-GB" smtClean="0"/>
              <a:t>07/06/2018</a:t>
            </a:fld>
            <a:endParaRPr lang="en-GB"/>
          </a:p>
        </p:txBody>
      </p:sp>
      <p:sp>
        <p:nvSpPr>
          <p:cNvPr id="8" name="Footer Placeholder 7"/>
          <p:cNvSpPr>
            <a:spLocks noGrp="1"/>
          </p:cNvSpPr>
          <p:nvPr>
            <p:ph type="ftr" sz="quarter" idx="11"/>
          </p:nvPr>
        </p:nvSpPr>
        <p:spPr/>
        <p:txBody>
          <a:bodyPr/>
          <a:lstStyle/>
          <a:p>
            <a:r>
              <a:rPr lang="en-GB" smtClean="0"/>
              <a:t>Registered Charity England &amp; Wales (1108160) and Scotland (SC041034)</a:t>
            </a:r>
            <a:endParaRPr lang="en-GB"/>
          </a:p>
        </p:txBody>
      </p:sp>
      <p:sp>
        <p:nvSpPr>
          <p:cNvPr id="9" name="Slide Number Placeholder 8"/>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223670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2F1328-E9CD-4BC5-96F0-DC81475F6839}" type="datetime1">
              <a:rPr lang="en-GB" smtClean="0"/>
              <a:t>07/06/2018</a:t>
            </a:fld>
            <a:endParaRPr lang="en-GB"/>
          </a:p>
        </p:txBody>
      </p:sp>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5" name="Slide Number Placeholder 4"/>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283141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44C7D-09B1-4A07-A005-206E67E94C04}" type="datetime1">
              <a:rPr lang="en-GB" smtClean="0"/>
              <a:t>07/06/2018</a:t>
            </a:fld>
            <a:endParaRPr lang="en-GB"/>
          </a:p>
        </p:txBody>
      </p:sp>
      <p:sp>
        <p:nvSpPr>
          <p:cNvPr id="3" name="Footer Placeholder 2"/>
          <p:cNvSpPr>
            <a:spLocks noGrp="1"/>
          </p:cNvSpPr>
          <p:nvPr>
            <p:ph type="ftr" sz="quarter" idx="11"/>
          </p:nvPr>
        </p:nvSpPr>
        <p:spPr/>
        <p:txBody>
          <a:bodyPr/>
          <a:lstStyle/>
          <a:p>
            <a:r>
              <a:rPr lang="en-GB" smtClean="0"/>
              <a:t>Registered Charity England &amp; Wales (1108160) and Scotland (SC041034)</a:t>
            </a:r>
            <a:endParaRPr lang="en-GB"/>
          </a:p>
        </p:txBody>
      </p:sp>
      <p:sp>
        <p:nvSpPr>
          <p:cNvPr id="4" name="Slide Number Placeholder 3"/>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20883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A894D-89B7-452A-A2C0-188E33C55BE3}" type="datetime1">
              <a:rPr lang="en-GB" smtClean="0"/>
              <a:t>07/06/2018</a:t>
            </a:fld>
            <a:endParaRPr lang="en-GB"/>
          </a:p>
        </p:txBody>
      </p:sp>
      <p:sp>
        <p:nvSpPr>
          <p:cNvPr id="6" name="Footer Placeholder 5"/>
          <p:cNvSpPr>
            <a:spLocks noGrp="1"/>
          </p:cNvSpPr>
          <p:nvPr>
            <p:ph type="ftr" sz="quarter" idx="11"/>
          </p:nvPr>
        </p:nvSpPr>
        <p:spPr/>
        <p:txBody>
          <a:bodyPr/>
          <a:lstStyle/>
          <a:p>
            <a:r>
              <a:rPr lang="en-GB" smtClean="0"/>
              <a:t>Registered Charity England &amp; Wales (1108160) and Scotland (SC041034)</a:t>
            </a:r>
            <a:endParaRPr lang="en-GB"/>
          </a:p>
        </p:txBody>
      </p:sp>
      <p:sp>
        <p:nvSpPr>
          <p:cNvPr id="7" name="Slide Number Placeholder 6"/>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348677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14131-CC99-4B0A-9122-C4F949E72F33}" type="datetime1">
              <a:rPr lang="en-GB" smtClean="0"/>
              <a:t>07/06/2018</a:t>
            </a:fld>
            <a:endParaRPr lang="en-GB"/>
          </a:p>
        </p:txBody>
      </p:sp>
      <p:sp>
        <p:nvSpPr>
          <p:cNvPr id="6" name="Footer Placeholder 5"/>
          <p:cNvSpPr>
            <a:spLocks noGrp="1"/>
          </p:cNvSpPr>
          <p:nvPr>
            <p:ph type="ftr" sz="quarter" idx="11"/>
          </p:nvPr>
        </p:nvSpPr>
        <p:spPr/>
        <p:txBody>
          <a:bodyPr/>
          <a:lstStyle/>
          <a:p>
            <a:r>
              <a:rPr lang="en-GB" smtClean="0"/>
              <a:t>Registered Charity England &amp; Wales (1108160) and Scotland (SC041034)</a:t>
            </a:r>
            <a:endParaRPr lang="en-GB"/>
          </a:p>
        </p:txBody>
      </p:sp>
      <p:sp>
        <p:nvSpPr>
          <p:cNvPr id="7" name="Slide Number Placeholder 6"/>
          <p:cNvSpPr>
            <a:spLocks noGrp="1"/>
          </p:cNvSpPr>
          <p:nvPr>
            <p:ph type="sldNum" sz="quarter" idx="12"/>
          </p:nvPr>
        </p:nvSpPr>
        <p:spPr/>
        <p:txBody>
          <a:bodyPr/>
          <a:lstStyle/>
          <a:p>
            <a:fld id="{1434723F-1868-4837-9FFF-8E09CBD1C901}" type="slidenum">
              <a:rPr lang="en-GB" smtClean="0"/>
              <a:t>‹#›</a:t>
            </a:fld>
            <a:endParaRPr lang="en-GB"/>
          </a:p>
        </p:txBody>
      </p:sp>
    </p:spTree>
    <p:extLst>
      <p:ext uri="{BB962C8B-B14F-4D97-AF65-F5344CB8AC3E}">
        <p14:creationId xmlns:p14="http://schemas.microsoft.com/office/powerpoint/2010/main" val="52975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1B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E320C-FC37-497B-9893-625FC4C47B84}" type="datetime1">
              <a:rPr lang="en-GB" smtClean="0"/>
              <a:t>07/06/2018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Registered Charity England &amp; Wales (1108160) and Scotland (SC041034)</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4723F-1868-4837-9FFF-8E09CBD1C901}" type="slidenum">
              <a:rPr lang="en-GB" smtClean="0"/>
              <a:t>‹#›</a:t>
            </a:fld>
            <a:endParaRPr lang="en-GB"/>
          </a:p>
        </p:txBody>
      </p:sp>
    </p:spTree>
    <p:extLst>
      <p:ext uri="{BB962C8B-B14F-4D97-AF65-F5344CB8AC3E}">
        <p14:creationId xmlns:p14="http://schemas.microsoft.com/office/powerpoint/2010/main" val="23385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9453447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3528" y="282644"/>
            <a:ext cx="8496943" cy="6098684"/>
          </a:xfrm>
          <a:prstGeom prst="rect">
            <a:avLst/>
          </a:prstGeom>
          <a:solidFill>
            <a:schemeClr val="bg1"/>
          </a:solidFill>
          <a:ln w="76200">
            <a:solidFill>
              <a:srgbClr val="007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5473" y="4404450"/>
            <a:ext cx="2871905" cy="1887858"/>
          </a:xfrm>
          <a:prstGeom prst="rect">
            <a:avLst/>
          </a:prstGeom>
        </p:spPr>
      </p:pic>
      <p:sp>
        <p:nvSpPr>
          <p:cNvPr id="4" name="TextBox 3"/>
          <p:cNvSpPr txBox="1"/>
          <p:nvPr/>
        </p:nvSpPr>
        <p:spPr>
          <a:xfrm>
            <a:off x="687647" y="613045"/>
            <a:ext cx="6408712" cy="2585323"/>
          </a:xfrm>
          <a:prstGeom prst="rect">
            <a:avLst/>
          </a:prstGeom>
          <a:noFill/>
        </p:spPr>
        <p:txBody>
          <a:bodyPr wrap="square" rtlCol="0">
            <a:spAutoFit/>
          </a:bodyPr>
          <a:lstStyle/>
          <a:p>
            <a:r>
              <a:rPr lang="en-US" sz="5400" b="1" dirty="0">
                <a:solidFill>
                  <a:srgbClr val="0071BC"/>
                </a:solidFill>
              </a:rPr>
              <a:t>Helping Children with a Cleft Succeed at School</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8" y="3198368"/>
            <a:ext cx="4356647" cy="2913508"/>
          </a:xfrm>
          <a:prstGeom prst="rect">
            <a:avLst/>
          </a:prstGeom>
        </p:spPr>
      </p:pic>
    </p:spTree>
    <p:extLst>
      <p:ext uri="{BB962C8B-B14F-4D97-AF65-F5344CB8AC3E}">
        <p14:creationId xmlns:p14="http://schemas.microsoft.com/office/powerpoint/2010/main" val="228738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395536" y="474515"/>
            <a:ext cx="3591817" cy="646331"/>
          </a:xfrm>
          <a:prstGeom prst="rect">
            <a:avLst/>
          </a:prstGeom>
          <a:noFill/>
        </p:spPr>
        <p:txBody>
          <a:bodyPr wrap="none" rtlCol="0">
            <a:spAutoFit/>
          </a:bodyPr>
          <a:lstStyle/>
          <a:p>
            <a:r>
              <a:rPr lang="en-GB" sz="3600" b="1" dirty="0">
                <a:solidFill>
                  <a:schemeClr val="bg1"/>
                </a:solidFill>
              </a:rPr>
              <a:t>Hearing Problems</a:t>
            </a:r>
            <a:endParaRPr lang="en-US" sz="3600" b="1" dirty="0">
              <a:solidFill>
                <a:schemeClr val="bg1"/>
              </a:solidFill>
            </a:endParaRP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20072" y="404664"/>
            <a:ext cx="3340212" cy="2341131"/>
          </a:xfrm>
        </p:spPr>
      </p:pic>
      <p:sp>
        <p:nvSpPr>
          <p:cNvPr id="8" name="TextBox 7"/>
          <p:cNvSpPr txBox="1"/>
          <p:nvPr/>
        </p:nvSpPr>
        <p:spPr>
          <a:xfrm>
            <a:off x="395536" y="1080166"/>
            <a:ext cx="4707088" cy="1938992"/>
          </a:xfrm>
          <a:prstGeom prst="rect">
            <a:avLst/>
          </a:prstGeom>
          <a:noFill/>
        </p:spPr>
        <p:txBody>
          <a:bodyPr wrap="square" rtlCol="0">
            <a:spAutoFit/>
          </a:bodyPr>
          <a:lstStyle/>
          <a:p>
            <a:r>
              <a:rPr lang="en-GB" sz="2000" dirty="0">
                <a:solidFill>
                  <a:schemeClr val="bg1"/>
                </a:solidFill>
              </a:rPr>
              <a:t>Children born with a cleft palate may have </a:t>
            </a:r>
            <a:r>
              <a:rPr lang="en-GB" sz="2000" b="1" dirty="0">
                <a:solidFill>
                  <a:schemeClr val="bg1"/>
                </a:solidFill>
              </a:rPr>
              <a:t>recurring glue </a:t>
            </a:r>
            <a:r>
              <a:rPr lang="en-GB" sz="2000" b="1" dirty="0" smtClean="0">
                <a:solidFill>
                  <a:schemeClr val="bg1"/>
                </a:solidFill>
              </a:rPr>
              <a:t>ear.</a:t>
            </a:r>
            <a:r>
              <a:rPr lang="en-GB" sz="2000" dirty="0" smtClean="0">
                <a:solidFill>
                  <a:schemeClr val="bg1"/>
                </a:solidFill>
              </a:rPr>
              <a:t> </a:t>
            </a:r>
          </a:p>
          <a:p>
            <a:endParaRPr lang="en-GB" sz="2000" dirty="0" smtClean="0">
              <a:solidFill>
                <a:schemeClr val="bg1"/>
              </a:solidFill>
            </a:endParaRPr>
          </a:p>
          <a:p>
            <a:r>
              <a:rPr lang="en-GB" sz="2000" dirty="0" smtClean="0">
                <a:solidFill>
                  <a:schemeClr val="bg1"/>
                </a:solidFill>
              </a:rPr>
              <a:t>This happens gradually, so children may not notice anything is wrong, and may seem as though they’re not paying attention.</a:t>
            </a:r>
            <a:endParaRPr lang="en-GB" sz="2000" dirty="0">
              <a:solidFill>
                <a:schemeClr val="bg1"/>
              </a:solidFill>
            </a:endParaRPr>
          </a:p>
        </p:txBody>
      </p:sp>
      <p:sp>
        <p:nvSpPr>
          <p:cNvPr id="9" name="TextBox 8"/>
          <p:cNvSpPr txBox="1"/>
          <p:nvPr/>
        </p:nvSpPr>
        <p:spPr>
          <a:xfrm>
            <a:off x="395536" y="3789040"/>
            <a:ext cx="8161061" cy="224676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bg1"/>
                </a:solidFill>
              </a:rPr>
              <a:t>Look </a:t>
            </a:r>
            <a:r>
              <a:rPr lang="en-GB" sz="2000" dirty="0">
                <a:solidFill>
                  <a:schemeClr val="bg1"/>
                </a:solidFill>
              </a:rPr>
              <a:t>out for problems like this and alert parents if they suspect anything</a:t>
            </a:r>
            <a:r>
              <a:rPr lang="en-GB" sz="2000" dirty="0" smtClean="0">
                <a:solidFill>
                  <a:schemeClr val="bg1"/>
                </a:solidFill>
              </a:rPr>
              <a:t>.</a:t>
            </a:r>
          </a:p>
          <a:p>
            <a:endParaRPr lang="en-GB" sz="2000" dirty="0" smtClean="0">
              <a:solidFill>
                <a:schemeClr val="bg1"/>
              </a:solidFill>
            </a:endParaRPr>
          </a:p>
          <a:p>
            <a:pPr marL="342900" indent="-342900">
              <a:buFont typeface="Arial" panose="020B0604020202020204" pitchFamily="34" charset="0"/>
              <a:buChar char="•"/>
            </a:pPr>
            <a:r>
              <a:rPr lang="en-GB" sz="2000" dirty="0" smtClean="0">
                <a:solidFill>
                  <a:schemeClr val="bg1"/>
                </a:solidFill>
              </a:rPr>
              <a:t>It </a:t>
            </a:r>
            <a:r>
              <a:rPr lang="en-GB" sz="2000" dirty="0">
                <a:solidFill>
                  <a:schemeClr val="bg1"/>
                </a:solidFill>
              </a:rPr>
              <a:t>can help to sit the child somewhere in the room where they can clearly see the teacher’s face. </a:t>
            </a:r>
            <a:endParaRPr lang="en-GB" sz="2000" dirty="0" smtClean="0">
              <a:solidFill>
                <a:schemeClr val="bg1"/>
              </a:solidFill>
            </a:endParaRPr>
          </a:p>
          <a:p>
            <a:endParaRPr lang="en-GB" sz="2000" dirty="0" smtClean="0">
              <a:solidFill>
                <a:schemeClr val="bg1"/>
              </a:solidFill>
            </a:endParaRPr>
          </a:p>
          <a:p>
            <a:pPr marL="342900" indent="-342900">
              <a:buFont typeface="Arial" panose="020B0604020202020204" pitchFamily="34" charset="0"/>
              <a:buChar char="•"/>
            </a:pPr>
            <a:r>
              <a:rPr lang="en-GB" sz="2000" dirty="0" smtClean="0">
                <a:solidFill>
                  <a:schemeClr val="bg1"/>
                </a:solidFill>
              </a:rPr>
              <a:t>Special </a:t>
            </a:r>
            <a:r>
              <a:rPr lang="en-GB" sz="2000" dirty="0">
                <a:solidFill>
                  <a:schemeClr val="bg1"/>
                </a:solidFill>
              </a:rPr>
              <a:t>allowances may  </a:t>
            </a:r>
            <a:r>
              <a:rPr lang="en-GB" sz="2000" dirty="0" smtClean="0">
                <a:solidFill>
                  <a:schemeClr val="bg1"/>
                </a:solidFill>
              </a:rPr>
              <a:t>need </a:t>
            </a:r>
            <a:r>
              <a:rPr lang="en-GB" sz="2000" dirty="0">
                <a:solidFill>
                  <a:schemeClr val="bg1"/>
                </a:solidFill>
              </a:rPr>
              <a:t>to be made for examinations that involve listening to tape recorders in large rooms.</a:t>
            </a:r>
            <a:endParaRPr lang="en-US" sz="2000" dirty="0">
              <a:solidFill>
                <a:schemeClr val="bg1"/>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993" y="2825428"/>
            <a:ext cx="68040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24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395536" y="548680"/>
            <a:ext cx="3326039" cy="646331"/>
          </a:xfrm>
          <a:prstGeom prst="rect">
            <a:avLst/>
          </a:prstGeom>
          <a:noFill/>
        </p:spPr>
        <p:txBody>
          <a:bodyPr wrap="none" rtlCol="0">
            <a:spAutoFit/>
          </a:bodyPr>
          <a:lstStyle/>
          <a:p>
            <a:r>
              <a:rPr lang="en-GB" sz="3600" b="1" dirty="0">
                <a:solidFill>
                  <a:schemeClr val="bg1"/>
                </a:solidFill>
              </a:rPr>
              <a:t>Low Self-Esteem</a:t>
            </a:r>
            <a:endParaRPr lang="en-US" sz="3600" b="1" dirty="0">
              <a:solidFill>
                <a:schemeClr val="bg1"/>
              </a:solidFill>
            </a:endParaRPr>
          </a:p>
        </p:txBody>
      </p:sp>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20072" y="453326"/>
            <a:ext cx="3265168" cy="2161898"/>
          </a:xfrm>
        </p:spPr>
      </p:pic>
      <p:sp>
        <p:nvSpPr>
          <p:cNvPr id="7" name="TextBox 6"/>
          <p:cNvSpPr txBox="1"/>
          <p:nvPr/>
        </p:nvSpPr>
        <p:spPr>
          <a:xfrm>
            <a:off x="400043" y="1228879"/>
            <a:ext cx="4707088" cy="1015663"/>
          </a:xfrm>
          <a:prstGeom prst="rect">
            <a:avLst/>
          </a:prstGeom>
          <a:noFill/>
        </p:spPr>
        <p:txBody>
          <a:bodyPr wrap="square" rtlCol="0">
            <a:spAutoFit/>
          </a:bodyPr>
          <a:lstStyle/>
          <a:p>
            <a:r>
              <a:rPr lang="en-US" sz="2000" dirty="0" smtClean="0">
                <a:solidFill>
                  <a:schemeClr val="bg1"/>
                </a:solidFill>
              </a:rPr>
              <a:t>Looking or sounding different can </a:t>
            </a:r>
            <a:r>
              <a:rPr lang="en-US" sz="2000" dirty="0">
                <a:solidFill>
                  <a:schemeClr val="bg1"/>
                </a:solidFill>
              </a:rPr>
              <a:t>affect how </a:t>
            </a:r>
            <a:r>
              <a:rPr lang="en-US" sz="2000" dirty="0" smtClean="0">
                <a:solidFill>
                  <a:schemeClr val="bg1"/>
                </a:solidFill>
              </a:rPr>
              <a:t>children participate </a:t>
            </a:r>
            <a:r>
              <a:rPr lang="en-US" sz="2000" dirty="0">
                <a:solidFill>
                  <a:schemeClr val="bg1"/>
                </a:solidFill>
              </a:rPr>
              <a:t>or behave in </a:t>
            </a:r>
            <a:r>
              <a:rPr lang="en-US" sz="2000" dirty="0" smtClean="0">
                <a:solidFill>
                  <a:schemeClr val="bg1"/>
                </a:solidFill>
              </a:rPr>
              <a:t>class as </a:t>
            </a:r>
            <a:r>
              <a:rPr lang="en-US" sz="2000" dirty="0">
                <a:solidFill>
                  <a:schemeClr val="bg1"/>
                </a:solidFill>
              </a:rPr>
              <a:t>well as how they do academically. </a:t>
            </a:r>
            <a:r>
              <a:rPr lang="en-US" sz="2000" dirty="0" smtClean="0">
                <a:solidFill>
                  <a:schemeClr val="bg1"/>
                </a:solidFill>
              </a:rPr>
              <a:t> </a:t>
            </a:r>
            <a:endParaRPr lang="en-US" sz="2000"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163" y="2322996"/>
            <a:ext cx="68040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3973" y="3140968"/>
            <a:ext cx="7799560"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bg1"/>
                </a:solidFill>
              </a:rPr>
              <a:t>Being aware </a:t>
            </a:r>
            <a:r>
              <a:rPr lang="en-GB" sz="2000" dirty="0">
                <a:solidFill>
                  <a:schemeClr val="bg1"/>
                </a:solidFill>
              </a:rPr>
              <a:t>of these issues is the first step towards managing them. </a:t>
            </a:r>
            <a:endParaRPr lang="en-GB" sz="2000" dirty="0" smtClean="0">
              <a:solidFill>
                <a:schemeClr val="bg1"/>
              </a:solidFill>
            </a:endParaRPr>
          </a:p>
          <a:p>
            <a:endParaRPr lang="en-GB" sz="2000" dirty="0" smtClean="0">
              <a:solidFill>
                <a:schemeClr val="bg1"/>
              </a:solidFill>
            </a:endParaRPr>
          </a:p>
          <a:p>
            <a:pPr marL="342900" indent="-342900">
              <a:buFont typeface="Arial" panose="020B0604020202020204" pitchFamily="34" charset="0"/>
              <a:buChar char="•"/>
            </a:pPr>
            <a:r>
              <a:rPr lang="en-GB" sz="2000" dirty="0" smtClean="0">
                <a:solidFill>
                  <a:schemeClr val="bg1"/>
                </a:solidFill>
              </a:rPr>
              <a:t>Ensure that </a:t>
            </a:r>
            <a:r>
              <a:rPr lang="en-GB" sz="2000" dirty="0">
                <a:solidFill>
                  <a:schemeClr val="bg1"/>
                </a:solidFill>
              </a:rPr>
              <a:t>groups for activities are chosen by some other means than popularity or friendship groups</a:t>
            </a:r>
            <a:r>
              <a:rPr lang="en-GB" sz="2000" dirty="0" smtClean="0">
                <a:solidFill>
                  <a:schemeClr val="bg1"/>
                </a:solidFill>
              </a:rPr>
              <a:t>.</a:t>
            </a:r>
          </a:p>
          <a:p>
            <a:endParaRPr lang="en-US" sz="2000" dirty="0">
              <a:solidFill>
                <a:schemeClr val="bg1"/>
              </a:solidFill>
            </a:endParaRPr>
          </a:p>
          <a:p>
            <a:pPr marL="342900" indent="-342900">
              <a:buFont typeface="Arial" panose="020B0604020202020204" pitchFamily="34" charset="0"/>
              <a:buChar char="•"/>
            </a:pPr>
            <a:r>
              <a:rPr lang="en-GB" sz="2000" dirty="0" smtClean="0">
                <a:solidFill>
                  <a:schemeClr val="bg1"/>
                </a:solidFill>
              </a:rPr>
              <a:t>Recognise </a:t>
            </a:r>
            <a:r>
              <a:rPr lang="en-GB" sz="2000" dirty="0">
                <a:solidFill>
                  <a:schemeClr val="bg1"/>
                </a:solidFill>
              </a:rPr>
              <a:t>a child’s </a:t>
            </a:r>
            <a:r>
              <a:rPr lang="en-GB" sz="2000" dirty="0" smtClean="0">
                <a:solidFill>
                  <a:schemeClr val="bg1"/>
                </a:solidFill>
              </a:rPr>
              <a:t>abilities and good qualities, </a:t>
            </a:r>
            <a:r>
              <a:rPr lang="en-GB" sz="2000" dirty="0">
                <a:solidFill>
                  <a:schemeClr val="bg1"/>
                </a:solidFill>
              </a:rPr>
              <a:t>and </a:t>
            </a:r>
            <a:r>
              <a:rPr lang="en-GB" sz="2000" dirty="0" smtClean="0">
                <a:solidFill>
                  <a:schemeClr val="bg1"/>
                </a:solidFill>
              </a:rPr>
              <a:t>encourage </a:t>
            </a:r>
            <a:r>
              <a:rPr lang="en-GB" sz="2000" dirty="0">
                <a:solidFill>
                  <a:schemeClr val="bg1"/>
                </a:solidFill>
              </a:rPr>
              <a:t>them in focusing on and developing </a:t>
            </a:r>
            <a:r>
              <a:rPr lang="en-GB" sz="2000" dirty="0" smtClean="0">
                <a:solidFill>
                  <a:schemeClr val="bg1"/>
                </a:solidFill>
              </a:rPr>
              <a:t>these. These may even be simple things like being compassionate or enthusiastic.</a:t>
            </a:r>
          </a:p>
        </p:txBody>
      </p:sp>
    </p:spTree>
    <p:extLst>
      <p:ext uri="{BB962C8B-B14F-4D97-AF65-F5344CB8AC3E}">
        <p14:creationId xmlns:p14="http://schemas.microsoft.com/office/powerpoint/2010/main" val="307837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395536" y="404664"/>
            <a:ext cx="4549194" cy="646331"/>
          </a:xfrm>
          <a:prstGeom prst="rect">
            <a:avLst/>
          </a:prstGeom>
          <a:noFill/>
        </p:spPr>
        <p:txBody>
          <a:bodyPr wrap="none" rtlCol="0">
            <a:spAutoFit/>
          </a:bodyPr>
          <a:lstStyle/>
          <a:p>
            <a:r>
              <a:rPr lang="en-GB" sz="3600" b="1" dirty="0">
                <a:solidFill>
                  <a:schemeClr val="bg1"/>
                </a:solidFill>
              </a:rPr>
              <a:t>Questions from Others</a:t>
            </a:r>
            <a:endParaRPr lang="en-US" sz="3600" b="1" dirty="0">
              <a:solidFill>
                <a:schemeClr val="bg1"/>
              </a:solidFill>
            </a:endParaRPr>
          </a:p>
        </p:txBody>
      </p:sp>
      <p:sp>
        <p:nvSpPr>
          <p:cNvPr id="9" name="TextBox 8"/>
          <p:cNvSpPr txBox="1"/>
          <p:nvPr/>
        </p:nvSpPr>
        <p:spPr>
          <a:xfrm>
            <a:off x="361571" y="1060673"/>
            <a:ext cx="4707088" cy="1631216"/>
          </a:xfrm>
          <a:prstGeom prst="rect">
            <a:avLst/>
          </a:prstGeom>
          <a:noFill/>
        </p:spPr>
        <p:txBody>
          <a:bodyPr wrap="square" rtlCol="0">
            <a:spAutoFit/>
          </a:bodyPr>
          <a:lstStyle/>
          <a:p>
            <a:r>
              <a:rPr lang="en-GB" sz="2000" dirty="0">
                <a:solidFill>
                  <a:schemeClr val="bg1"/>
                </a:solidFill>
              </a:rPr>
              <a:t>Children </a:t>
            </a:r>
            <a:r>
              <a:rPr lang="en-GB" sz="2000" dirty="0" smtClean="0">
                <a:solidFill>
                  <a:schemeClr val="bg1"/>
                </a:solidFill>
              </a:rPr>
              <a:t>may </a:t>
            </a:r>
            <a:r>
              <a:rPr lang="en-GB" sz="2000" dirty="0">
                <a:solidFill>
                  <a:schemeClr val="bg1"/>
                </a:solidFill>
              </a:rPr>
              <a:t>get </a:t>
            </a:r>
            <a:r>
              <a:rPr lang="en-GB" sz="2000" b="1" dirty="0">
                <a:solidFill>
                  <a:schemeClr val="bg1"/>
                </a:solidFill>
              </a:rPr>
              <a:t>questions and comments from classmates </a:t>
            </a:r>
            <a:r>
              <a:rPr lang="en-GB" sz="2000" dirty="0">
                <a:solidFill>
                  <a:schemeClr val="bg1"/>
                </a:solidFill>
              </a:rPr>
              <a:t>about </a:t>
            </a:r>
            <a:r>
              <a:rPr lang="en-GB" sz="2000" dirty="0" smtClean="0">
                <a:solidFill>
                  <a:schemeClr val="bg1"/>
                </a:solidFill>
              </a:rPr>
              <a:t>their cleft.</a:t>
            </a:r>
          </a:p>
          <a:p>
            <a:endParaRPr lang="en-GB" sz="2000" dirty="0" smtClean="0">
              <a:solidFill>
                <a:schemeClr val="bg1"/>
              </a:solidFill>
            </a:endParaRPr>
          </a:p>
          <a:p>
            <a:r>
              <a:rPr lang="en-GB" sz="2000" dirty="0" smtClean="0">
                <a:solidFill>
                  <a:schemeClr val="bg1"/>
                </a:solidFill>
              </a:rPr>
              <a:t>Even </a:t>
            </a:r>
            <a:r>
              <a:rPr lang="en-GB" sz="2000" dirty="0">
                <a:solidFill>
                  <a:schemeClr val="bg1"/>
                </a:solidFill>
              </a:rPr>
              <a:t>when these are well-meaning, </a:t>
            </a:r>
            <a:r>
              <a:rPr lang="en-GB" sz="2000" b="1" dirty="0">
                <a:solidFill>
                  <a:schemeClr val="bg1"/>
                </a:solidFill>
              </a:rPr>
              <a:t>they may be upsetting </a:t>
            </a:r>
            <a:r>
              <a:rPr lang="en-GB" sz="2000" b="1" dirty="0" smtClean="0">
                <a:solidFill>
                  <a:schemeClr val="bg1"/>
                </a:solidFill>
              </a:rPr>
              <a:t>.</a:t>
            </a:r>
            <a:endParaRPr lang="en-US" sz="2000" dirty="0">
              <a:solidFill>
                <a:schemeClr val="bg1"/>
              </a:solidFill>
            </a:endParaRPr>
          </a:p>
        </p:txBody>
      </p:sp>
      <p:sp>
        <p:nvSpPr>
          <p:cNvPr id="10" name="TextBox 9"/>
          <p:cNvSpPr txBox="1"/>
          <p:nvPr/>
        </p:nvSpPr>
        <p:spPr>
          <a:xfrm>
            <a:off x="177957" y="3571743"/>
            <a:ext cx="8568952"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Have a basic understanding of cleft and be ready to step in with a simple explanation when necessary. To </a:t>
            </a:r>
            <a:r>
              <a:rPr lang="en-US" sz="2000" dirty="0" err="1" smtClean="0">
                <a:solidFill>
                  <a:schemeClr val="bg1"/>
                </a:solidFill>
              </a:rPr>
              <a:t>minimise</a:t>
            </a:r>
            <a:r>
              <a:rPr lang="en-US" sz="2000" dirty="0" smtClean="0">
                <a:solidFill>
                  <a:schemeClr val="bg1"/>
                </a:solidFill>
              </a:rPr>
              <a:t> embarrassment, treat it like any other trait a child might be born with, like eye </a:t>
            </a:r>
            <a:r>
              <a:rPr lang="en-US" sz="2000" dirty="0" err="1" smtClean="0">
                <a:solidFill>
                  <a:schemeClr val="bg1"/>
                </a:solidFill>
              </a:rPr>
              <a:t>colour</a:t>
            </a:r>
            <a:r>
              <a:rPr lang="en-US" sz="2000" dirty="0" smtClean="0">
                <a:solidFill>
                  <a:schemeClr val="bg1"/>
                </a:solidFill>
              </a:rPr>
              <a:t>. </a:t>
            </a:r>
          </a:p>
          <a:p>
            <a:pPr marL="342900" indent="-342900">
              <a:buFont typeface="Arial" panose="020B0604020202020204" pitchFamily="34" charset="0"/>
              <a:buChar char="•"/>
            </a:pPr>
            <a:endParaRPr lang="en-US" sz="20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If </a:t>
            </a:r>
            <a:r>
              <a:rPr lang="en-US" sz="2000" dirty="0">
                <a:solidFill>
                  <a:schemeClr val="bg1"/>
                </a:solidFill>
              </a:rPr>
              <a:t>you think it would help, encourage children to come up with a simple way to explain their difference to others who ask, e.g. ‘I was born with a hole in my lip but doctors sewed it up when I was a baby.’</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950" y="2564904"/>
            <a:ext cx="68103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63790" y="727829"/>
            <a:ext cx="3567070" cy="2406357"/>
          </a:xfrm>
          <a:prstGeom prst="rect">
            <a:avLst/>
          </a:prstGeom>
        </p:spPr>
      </p:pic>
    </p:spTree>
    <p:extLst>
      <p:ext uri="{BB962C8B-B14F-4D97-AF65-F5344CB8AC3E}">
        <p14:creationId xmlns:p14="http://schemas.microsoft.com/office/powerpoint/2010/main" val="41924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00649"/>
            <a:ext cx="8136904" cy="830997"/>
          </a:xfrm>
          <a:prstGeom prst="rect">
            <a:avLst/>
          </a:prstGeom>
          <a:noFill/>
        </p:spPr>
        <p:txBody>
          <a:bodyPr wrap="square" rtlCol="0">
            <a:spAutoFit/>
          </a:bodyPr>
          <a:lstStyle/>
          <a:p>
            <a:pPr algn="ctr"/>
            <a:r>
              <a:rPr lang="en-GB" sz="4800" b="1" dirty="0" smtClean="0">
                <a:solidFill>
                  <a:schemeClr val="bg1"/>
                </a:solidFill>
                <a:latin typeface="+mj-lt"/>
              </a:rPr>
              <a:t>Discussion Points around Cleft</a:t>
            </a:r>
            <a:endParaRPr lang="en-GB" sz="4800" b="1" dirty="0">
              <a:solidFill>
                <a:schemeClr val="bg1"/>
              </a:solidFill>
              <a:latin typeface="+mj-lt"/>
            </a:endParaRPr>
          </a:p>
        </p:txBody>
      </p:sp>
      <p:sp>
        <p:nvSpPr>
          <p:cNvPr id="10" name="TextBox 9"/>
          <p:cNvSpPr txBox="1"/>
          <p:nvPr/>
        </p:nvSpPr>
        <p:spPr>
          <a:xfrm>
            <a:off x="471529" y="2204864"/>
            <a:ext cx="6480720" cy="646331"/>
          </a:xfrm>
          <a:prstGeom prst="rect">
            <a:avLst/>
          </a:prstGeom>
          <a:noFill/>
        </p:spPr>
        <p:txBody>
          <a:bodyPr wrap="square" rtlCol="0">
            <a:spAutoFit/>
          </a:bodyPr>
          <a:lstStyle/>
          <a:p>
            <a:r>
              <a:rPr lang="en-GB" sz="3600" b="1" dirty="0" smtClean="0">
                <a:solidFill>
                  <a:schemeClr val="bg1"/>
                </a:solidFill>
              </a:rPr>
              <a:t>Here are a few ideas:</a:t>
            </a:r>
            <a:endParaRPr lang="en-US" sz="3600" b="1" dirty="0">
              <a:solidFill>
                <a:schemeClr val="bg1"/>
              </a:solidFill>
            </a:endParaRPr>
          </a:p>
        </p:txBody>
      </p:sp>
      <p:sp>
        <p:nvSpPr>
          <p:cNvPr id="11" name="TextBox 10"/>
          <p:cNvSpPr txBox="1"/>
          <p:nvPr/>
        </p:nvSpPr>
        <p:spPr>
          <a:xfrm>
            <a:off x="505992" y="1031646"/>
            <a:ext cx="8066746" cy="830997"/>
          </a:xfrm>
          <a:prstGeom prst="rect">
            <a:avLst/>
          </a:prstGeom>
          <a:noFill/>
        </p:spPr>
        <p:txBody>
          <a:bodyPr wrap="square" rtlCol="0">
            <a:spAutoFit/>
          </a:bodyPr>
          <a:lstStyle/>
          <a:p>
            <a:r>
              <a:rPr lang="en-US" sz="2400" dirty="0">
                <a:solidFill>
                  <a:schemeClr val="bg1"/>
                </a:solidFill>
              </a:rPr>
              <a:t>Having a child with a cleft in the class is a good chance to talk to pupils about </a:t>
            </a:r>
            <a:r>
              <a:rPr lang="en-US" sz="2400" b="1" dirty="0">
                <a:solidFill>
                  <a:schemeClr val="bg1"/>
                </a:solidFill>
              </a:rPr>
              <a:t>diversity</a:t>
            </a:r>
            <a:r>
              <a:rPr lang="en-US" sz="2400" dirty="0">
                <a:solidFill>
                  <a:schemeClr val="bg1"/>
                </a:solidFill>
              </a:rPr>
              <a:t>, </a:t>
            </a:r>
            <a:r>
              <a:rPr lang="en-US" sz="2400" b="1" dirty="0">
                <a:solidFill>
                  <a:schemeClr val="bg1"/>
                </a:solidFill>
              </a:rPr>
              <a:t>acceptance</a:t>
            </a:r>
            <a:r>
              <a:rPr lang="en-US" sz="2400" dirty="0">
                <a:solidFill>
                  <a:schemeClr val="bg1"/>
                </a:solidFill>
              </a:rPr>
              <a:t>, and </a:t>
            </a:r>
            <a:r>
              <a:rPr lang="en-US" sz="2400" b="1" dirty="0">
                <a:solidFill>
                  <a:schemeClr val="bg1"/>
                </a:solidFill>
              </a:rPr>
              <a:t>empathy</a:t>
            </a:r>
            <a:r>
              <a:rPr lang="en-US" sz="2400" dirty="0">
                <a:solidFill>
                  <a:schemeClr val="bg1"/>
                </a:solidFill>
              </a:rPr>
              <a:t>. </a:t>
            </a:r>
          </a:p>
        </p:txBody>
      </p:sp>
      <p:sp>
        <p:nvSpPr>
          <p:cNvPr id="12" name="TextBox 11"/>
          <p:cNvSpPr txBox="1"/>
          <p:nvPr/>
        </p:nvSpPr>
        <p:spPr>
          <a:xfrm>
            <a:off x="422960" y="2901184"/>
            <a:ext cx="8507967" cy="707886"/>
          </a:xfrm>
          <a:prstGeom prst="rect">
            <a:avLst/>
          </a:prstGeom>
          <a:noFill/>
        </p:spPr>
        <p:txBody>
          <a:bodyPr wrap="square" rtlCol="0">
            <a:spAutoFit/>
          </a:bodyPr>
          <a:lstStyle/>
          <a:p>
            <a:r>
              <a:rPr lang="en-US" sz="2000" dirty="0">
                <a:solidFill>
                  <a:schemeClr val="bg1"/>
                </a:solidFill>
              </a:rPr>
              <a:t>Q. Everyone is made differently. Ask pupils to name one thing that is different about them.</a:t>
            </a:r>
          </a:p>
        </p:txBody>
      </p:sp>
      <p:sp>
        <p:nvSpPr>
          <p:cNvPr id="13" name="TextBox 12"/>
          <p:cNvSpPr txBox="1"/>
          <p:nvPr/>
        </p:nvSpPr>
        <p:spPr>
          <a:xfrm>
            <a:off x="449262" y="3638862"/>
            <a:ext cx="5213697" cy="1015663"/>
          </a:xfrm>
          <a:prstGeom prst="rect">
            <a:avLst/>
          </a:prstGeom>
          <a:noFill/>
        </p:spPr>
        <p:txBody>
          <a:bodyPr wrap="square" rtlCol="0">
            <a:spAutoFit/>
          </a:bodyPr>
          <a:lstStyle/>
          <a:p>
            <a:r>
              <a:rPr lang="en-US" sz="2000" dirty="0">
                <a:solidFill>
                  <a:schemeClr val="bg1"/>
                </a:solidFill>
              </a:rPr>
              <a:t>Q. Ask the class to think about what the world would be like if we were all the same, and then about the benefits of us all being different.</a:t>
            </a:r>
          </a:p>
        </p:txBody>
      </p:sp>
      <p:sp>
        <p:nvSpPr>
          <p:cNvPr id="14" name="TextBox 13"/>
          <p:cNvSpPr txBox="1"/>
          <p:nvPr/>
        </p:nvSpPr>
        <p:spPr>
          <a:xfrm>
            <a:off x="422961" y="4867768"/>
            <a:ext cx="5373175" cy="1323439"/>
          </a:xfrm>
          <a:prstGeom prst="rect">
            <a:avLst/>
          </a:prstGeom>
          <a:noFill/>
        </p:spPr>
        <p:txBody>
          <a:bodyPr wrap="square" rtlCol="0">
            <a:spAutoFit/>
          </a:bodyPr>
          <a:lstStyle/>
          <a:p>
            <a:r>
              <a:rPr lang="en-US" sz="2000" dirty="0" smtClean="0">
                <a:solidFill>
                  <a:schemeClr val="bg1"/>
                </a:solidFill>
              </a:rPr>
              <a:t>Q</a:t>
            </a:r>
            <a:r>
              <a:rPr lang="en-US" sz="2000" dirty="0">
                <a:solidFill>
                  <a:schemeClr val="bg1"/>
                </a:solidFill>
              </a:rPr>
              <a:t>: Ask the class to think about the most important qualities in a friend. Pick out when they focus on things that are to do with someone’s personality, not how they look or sound.</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3903" y="3980604"/>
            <a:ext cx="2996569" cy="2202038"/>
          </a:xfrm>
          <a:prstGeom prst="rect">
            <a:avLst/>
          </a:prstGeom>
        </p:spPr>
      </p:pic>
    </p:spTree>
    <p:extLst>
      <p:ext uri="{BB962C8B-B14F-4D97-AF65-F5344CB8AC3E}">
        <p14:creationId xmlns:p14="http://schemas.microsoft.com/office/powerpoint/2010/main" val="394764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7" y="1700808"/>
            <a:ext cx="7776864" cy="4524315"/>
          </a:xfrm>
          <a:prstGeom prst="rect">
            <a:avLst/>
          </a:prstGeom>
          <a:noFill/>
        </p:spPr>
        <p:txBody>
          <a:bodyPr wrap="square" rtlCol="0">
            <a:spAutoFit/>
          </a:bodyPr>
          <a:lstStyle/>
          <a:p>
            <a:r>
              <a:rPr lang="en-GB" dirty="0">
                <a:solidFill>
                  <a:schemeClr val="bg1"/>
                </a:solidFill>
              </a:rPr>
              <a:t>The Cleft Lip and Palate Association (CLAPA) </a:t>
            </a:r>
            <a:r>
              <a:rPr lang="en-GB" dirty="0" smtClean="0">
                <a:solidFill>
                  <a:schemeClr val="bg1"/>
                </a:solidFill>
              </a:rPr>
              <a:t>is the only national charity dedicated to</a:t>
            </a:r>
            <a:r>
              <a:rPr lang="en-GB" b="1" dirty="0" smtClean="0">
                <a:solidFill>
                  <a:schemeClr val="bg1"/>
                </a:solidFill>
              </a:rPr>
              <a:t> </a:t>
            </a:r>
            <a:r>
              <a:rPr lang="en-GB" dirty="0">
                <a:solidFill>
                  <a:schemeClr val="bg1"/>
                </a:solidFill>
              </a:rPr>
              <a:t>improve the lives of people born with a cleft and their families in the United Kingdom</a:t>
            </a:r>
            <a:r>
              <a:rPr lang="en-GB" dirty="0" smtClean="0">
                <a:solidFill>
                  <a:schemeClr val="bg1"/>
                </a:solidFill>
              </a:rPr>
              <a:t>.</a:t>
            </a:r>
            <a:endParaRPr lang="en-GB" dirty="0" smtClean="0"/>
          </a:p>
          <a:p>
            <a:endParaRPr lang="en-GB" dirty="0">
              <a:solidFill>
                <a:schemeClr val="bg1"/>
              </a:solidFill>
            </a:endParaRPr>
          </a:p>
          <a:p>
            <a:r>
              <a:rPr lang="en-GB" dirty="0" smtClean="0">
                <a:solidFill>
                  <a:schemeClr val="bg1"/>
                </a:solidFill>
              </a:rPr>
              <a:t>The charity offers a wide range of services to people affected by cleft, including support for parents, children, young people, and adults.</a:t>
            </a:r>
          </a:p>
          <a:p>
            <a:endParaRPr lang="en-GB" dirty="0">
              <a:solidFill>
                <a:schemeClr val="bg1"/>
              </a:solidFill>
            </a:endParaRPr>
          </a:p>
          <a:p>
            <a:r>
              <a:rPr lang="en-GB" dirty="0" smtClean="0">
                <a:solidFill>
                  <a:schemeClr val="bg1"/>
                </a:solidFill>
              </a:rPr>
              <a:t> </a:t>
            </a:r>
            <a:r>
              <a:rPr lang="en-GB" b="1" dirty="0" smtClean="0">
                <a:solidFill>
                  <a:schemeClr val="bg1"/>
                </a:solidFill>
              </a:rPr>
              <a:t>Support for children and young people includes:</a:t>
            </a:r>
            <a:endParaRPr lang="en-GB" dirty="0" smtClean="0">
              <a:solidFill>
                <a:schemeClr val="bg1"/>
              </a:solidFill>
            </a:endParaRPr>
          </a:p>
          <a:p>
            <a:pPr marL="285750" indent="-285750">
              <a:buFontTx/>
              <a:buChar char="-"/>
            </a:pPr>
            <a:r>
              <a:rPr lang="en-GB" dirty="0" smtClean="0">
                <a:solidFill>
                  <a:schemeClr val="bg1"/>
                </a:solidFill>
              </a:rPr>
              <a:t>Local activity days </a:t>
            </a:r>
          </a:p>
          <a:p>
            <a:pPr marL="285750" indent="-285750">
              <a:buFontTx/>
              <a:buChar char="-"/>
            </a:pPr>
            <a:r>
              <a:rPr lang="en-GB" dirty="0" smtClean="0">
                <a:solidFill>
                  <a:schemeClr val="bg1"/>
                </a:solidFill>
              </a:rPr>
              <a:t>Residential weekends</a:t>
            </a:r>
          </a:p>
          <a:p>
            <a:pPr marL="285750" indent="-285750">
              <a:buFontTx/>
              <a:buChar char="-"/>
            </a:pPr>
            <a:r>
              <a:rPr lang="en-GB" dirty="0">
                <a:solidFill>
                  <a:schemeClr val="bg1"/>
                </a:solidFill>
              </a:rPr>
              <a:t>Young Peer </a:t>
            </a:r>
            <a:r>
              <a:rPr lang="en-GB" dirty="0" smtClean="0">
                <a:solidFill>
                  <a:schemeClr val="bg1"/>
                </a:solidFill>
              </a:rPr>
              <a:t>Supporters</a:t>
            </a:r>
          </a:p>
          <a:p>
            <a:pPr marL="285750" indent="-285750">
              <a:buFontTx/>
              <a:buChar char="-"/>
            </a:pPr>
            <a:r>
              <a:rPr lang="en-GB" dirty="0" smtClean="0">
                <a:solidFill>
                  <a:schemeClr val="bg1"/>
                </a:solidFill>
              </a:rPr>
              <a:t>Children and Young People’s Councils</a:t>
            </a:r>
          </a:p>
          <a:p>
            <a:pPr marL="285750" indent="-285750">
              <a:buFontTx/>
              <a:buChar char="-"/>
            </a:pPr>
            <a:r>
              <a:rPr lang="en-GB" dirty="0" smtClean="0">
                <a:solidFill>
                  <a:schemeClr val="bg1"/>
                </a:solidFill>
              </a:rPr>
              <a:t>Information designed by young</a:t>
            </a:r>
          </a:p>
          <a:p>
            <a:r>
              <a:rPr lang="en-GB" dirty="0" smtClean="0">
                <a:solidFill>
                  <a:schemeClr val="bg1"/>
                </a:solidFill>
              </a:rPr>
              <a:t>people with a cleft</a:t>
            </a:r>
          </a:p>
          <a:p>
            <a:pPr marL="285750" indent="-285750">
              <a:buFontTx/>
              <a:buChar char="-"/>
            </a:pPr>
            <a:r>
              <a:rPr lang="en-GB" dirty="0" smtClean="0">
                <a:solidFill>
                  <a:schemeClr val="bg1"/>
                </a:solidFill>
              </a:rPr>
              <a:t>Facebook Groups, Q&amp;A videos, case</a:t>
            </a:r>
          </a:p>
          <a:p>
            <a:r>
              <a:rPr lang="en-GB" dirty="0" smtClean="0">
                <a:solidFill>
                  <a:schemeClr val="bg1"/>
                </a:solidFill>
              </a:rPr>
              <a:t>studies and more</a:t>
            </a:r>
          </a:p>
        </p:txBody>
      </p:sp>
      <p:sp>
        <p:nvSpPr>
          <p:cNvPr id="4" name="Oval 3"/>
          <p:cNvSpPr/>
          <p:nvPr/>
        </p:nvSpPr>
        <p:spPr>
          <a:xfrm>
            <a:off x="4932040" y="3282215"/>
            <a:ext cx="4608512" cy="4608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148064" y="4077072"/>
            <a:ext cx="4248472" cy="1815882"/>
          </a:xfrm>
          <a:prstGeom prst="rect">
            <a:avLst/>
          </a:prstGeom>
          <a:noFill/>
        </p:spPr>
        <p:txBody>
          <a:bodyPr wrap="square" rtlCol="0">
            <a:spAutoFit/>
          </a:bodyPr>
          <a:lstStyle/>
          <a:p>
            <a:r>
              <a:rPr lang="en-GB" sz="1600" dirty="0" smtClean="0">
                <a:solidFill>
                  <a:srgbClr val="AD3783"/>
                </a:solidFill>
              </a:rPr>
              <a:t>         “Every </a:t>
            </a:r>
            <a:r>
              <a:rPr lang="en-GB" sz="1600" dirty="0">
                <a:solidFill>
                  <a:srgbClr val="AD3783"/>
                </a:solidFill>
              </a:rPr>
              <a:t>time I leave to go home after a </a:t>
            </a:r>
            <a:r>
              <a:rPr lang="en-GB" sz="1600" dirty="0" smtClean="0">
                <a:solidFill>
                  <a:srgbClr val="AD3783"/>
                </a:solidFill>
              </a:rPr>
              <a:t>  </a:t>
            </a:r>
          </a:p>
          <a:p>
            <a:r>
              <a:rPr lang="en-GB" sz="1600" dirty="0">
                <a:solidFill>
                  <a:srgbClr val="AD3783"/>
                </a:solidFill>
              </a:rPr>
              <a:t> </a:t>
            </a:r>
            <a:r>
              <a:rPr lang="en-GB" sz="1600" dirty="0" smtClean="0">
                <a:solidFill>
                  <a:srgbClr val="AD3783"/>
                </a:solidFill>
              </a:rPr>
              <a:t>  CLAPA </a:t>
            </a:r>
            <a:r>
              <a:rPr lang="en-GB" sz="1600" dirty="0">
                <a:solidFill>
                  <a:srgbClr val="AD3783"/>
                </a:solidFill>
              </a:rPr>
              <a:t>trip I burst into tears because I’ve </a:t>
            </a:r>
            <a:endParaRPr lang="en-GB" sz="1600" dirty="0" smtClean="0">
              <a:solidFill>
                <a:srgbClr val="AD3783"/>
              </a:solidFill>
            </a:endParaRPr>
          </a:p>
          <a:p>
            <a:r>
              <a:rPr lang="en-GB" sz="1600" dirty="0" smtClean="0">
                <a:solidFill>
                  <a:srgbClr val="AD3783"/>
                </a:solidFill>
              </a:rPr>
              <a:t>had </a:t>
            </a:r>
            <a:r>
              <a:rPr lang="en-GB" sz="1600" dirty="0">
                <a:solidFill>
                  <a:srgbClr val="AD3783"/>
                </a:solidFill>
              </a:rPr>
              <a:t>such an amazing time. When I go back </a:t>
            </a:r>
            <a:endParaRPr lang="en-GB" sz="1600" dirty="0" smtClean="0">
              <a:solidFill>
                <a:srgbClr val="AD3783"/>
              </a:solidFill>
            </a:endParaRPr>
          </a:p>
          <a:p>
            <a:r>
              <a:rPr lang="en-GB" sz="1600" dirty="0" smtClean="0">
                <a:solidFill>
                  <a:srgbClr val="AD3783"/>
                </a:solidFill>
              </a:rPr>
              <a:t>to </a:t>
            </a:r>
            <a:r>
              <a:rPr lang="en-GB" sz="1600" dirty="0">
                <a:solidFill>
                  <a:srgbClr val="AD3783"/>
                </a:solidFill>
              </a:rPr>
              <a:t>school I know I feel a little bit proud to </a:t>
            </a:r>
            <a:endParaRPr lang="en-GB" sz="1600" dirty="0" smtClean="0">
              <a:solidFill>
                <a:srgbClr val="AD3783"/>
              </a:solidFill>
            </a:endParaRPr>
          </a:p>
          <a:p>
            <a:r>
              <a:rPr lang="en-GB" sz="1600" dirty="0" smtClean="0">
                <a:solidFill>
                  <a:srgbClr val="AD3783"/>
                </a:solidFill>
              </a:rPr>
              <a:t>have </a:t>
            </a:r>
            <a:r>
              <a:rPr lang="en-GB" sz="1600" dirty="0">
                <a:solidFill>
                  <a:srgbClr val="AD3783"/>
                </a:solidFill>
              </a:rPr>
              <a:t>a </a:t>
            </a:r>
            <a:r>
              <a:rPr lang="en-GB" sz="1600" dirty="0" smtClean="0">
                <a:solidFill>
                  <a:srgbClr val="AD3783"/>
                </a:solidFill>
              </a:rPr>
              <a:t>cleft, and </a:t>
            </a:r>
            <a:r>
              <a:rPr lang="en-GB" sz="1600" dirty="0">
                <a:solidFill>
                  <a:srgbClr val="AD3783"/>
                </a:solidFill>
              </a:rPr>
              <a:t>I feel much more confident</a:t>
            </a:r>
            <a:r>
              <a:rPr lang="en-GB" sz="1600" dirty="0" smtClean="0">
                <a:solidFill>
                  <a:srgbClr val="AD3783"/>
                </a:solidFill>
              </a:rPr>
              <a:t>.</a:t>
            </a:r>
          </a:p>
          <a:p>
            <a:endParaRPr lang="en-GB" sz="1600" dirty="0" smtClean="0">
              <a:solidFill>
                <a:srgbClr val="AD3783"/>
              </a:solidFill>
            </a:endParaRPr>
          </a:p>
          <a:p>
            <a:r>
              <a:rPr lang="en-GB" sz="1600" b="1" dirty="0" smtClean="0">
                <a:solidFill>
                  <a:srgbClr val="AD3783"/>
                </a:solidFill>
              </a:rPr>
              <a:t>- 14 year old after a Residential Weekend</a:t>
            </a:r>
            <a:endParaRPr lang="en-GB" sz="1600" b="1" dirty="0">
              <a:solidFill>
                <a:srgbClr val="AD3783"/>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872" y="0"/>
            <a:ext cx="3048255" cy="1811488"/>
          </a:xfrm>
          <a:prstGeom prst="rect">
            <a:avLst/>
          </a:prstGeom>
        </p:spPr>
      </p:pic>
    </p:spTree>
    <p:extLst>
      <p:ext uri="{BB962C8B-B14F-4D97-AF65-F5344CB8AC3E}">
        <p14:creationId xmlns:p14="http://schemas.microsoft.com/office/powerpoint/2010/main" val="324952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282" y="116632"/>
            <a:ext cx="9131354" cy="1200329"/>
          </a:xfrm>
          <a:prstGeom prst="rect">
            <a:avLst/>
          </a:prstGeom>
          <a:noFill/>
        </p:spPr>
        <p:txBody>
          <a:bodyPr wrap="square" rtlCol="0">
            <a:spAutoFit/>
          </a:bodyPr>
          <a:lstStyle/>
          <a:p>
            <a:pPr algn="ctr"/>
            <a:r>
              <a:rPr lang="en-GB" sz="7200" b="1" dirty="0" smtClean="0">
                <a:solidFill>
                  <a:schemeClr val="bg1"/>
                </a:solidFill>
                <a:effectLst>
                  <a:outerShdw blurRad="38100" dist="38100" dir="2700000" algn="tl">
                    <a:srgbClr val="000000">
                      <a:alpha val="43137"/>
                    </a:srgbClr>
                  </a:outerShdw>
                </a:effectLst>
                <a:latin typeface="+mj-lt"/>
              </a:rPr>
              <a:t>Thank You!</a:t>
            </a:r>
            <a:endParaRPr lang="en-GB" sz="7200" b="1" dirty="0">
              <a:solidFill>
                <a:schemeClr val="bg1"/>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0072" y="4635918"/>
            <a:ext cx="3710203" cy="2204864"/>
          </a:xfrm>
          <a:prstGeom prst="rect">
            <a:avLst/>
          </a:prstGeom>
        </p:spPr>
      </p:pic>
    </p:spTree>
    <p:extLst>
      <p:ext uri="{BB962C8B-B14F-4D97-AF65-F5344CB8AC3E}">
        <p14:creationId xmlns:p14="http://schemas.microsoft.com/office/powerpoint/2010/main" val="2394808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chemeClr val="bg1"/>
                </a:solidFill>
              </a:rPr>
              <a:t>Registered Charity England &amp; Wales (1108160) and Scotland (SC041034)</a:t>
            </a:r>
            <a:endParaRPr lang="en-GB" dirty="0">
              <a:solidFill>
                <a:schemeClr val="bg1"/>
              </a:solidFill>
            </a:endParaRPr>
          </a:p>
        </p:txBody>
      </p:sp>
      <p:pic>
        <p:nvPicPr>
          <p:cNvPr id="3" name="Picture 2">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37444" y="1268760"/>
            <a:ext cx="6019800" cy="3784600"/>
          </a:xfrm>
          <a:prstGeom prst="rect">
            <a:avLst/>
          </a:prstGeom>
          <a:ln w="57150">
            <a:solidFill>
              <a:srgbClr val="CCFFFF"/>
            </a:solidFill>
          </a:ln>
        </p:spPr>
      </p:pic>
      <p:sp>
        <p:nvSpPr>
          <p:cNvPr id="6" name="Isosceles Triangle 5">
            <a:hlinkClick r:id="rId3"/>
          </p:cNvPr>
          <p:cNvSpPr/>
          <p:nvPr/>
        </p:nvSpPr>
        <p:spPr>
          <a:xfrm rot="5400000">
            <a:off x="3743908" y="2584996"/>
            <a:ext cx="1224136" cy="115212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411760" y="5445224"/>
            <a:ext cx="3960440" cy="369332"/>
          </a:xfrm>
          <a:prstGeom prst="rect">
            <a:avLst/>
          </a:prstGeom>
          <a:noFill/>
        </p:spPr>
        <p:txBody>
          <a:bodyPr wrap="square" rtlCol="0">
            <a:spAutoFit/>
          </a:bodyPr>
          <a:lstStyle/>
          <a:p>
            <a:pPr algn="ctr"/>
            <a:r>
              <a:rPr lang="en-GB" b="1" dirty="0">
                <a:solidFill>
                  <a:schemeClr val="bg1"/>
                </a:solidFill>
                <a:hlinkClick r:id="rId3"/>
              </a:rPr>
              <a:t>https://vimeo.com/194534479</a:t>
            </a:r>
            <a:endParaRPr lang="en-GB" b="1" dirty="0">
              <a:solidFill>
                <a:schemeClr val="bg1"/>
              </a:solidFill>
            </a:endParaRPr>
          </a:p>
        </p:txBody>
      </p:sp>
    </p:spTree>
    <p:extLst>
      <p:ext uri="{BB962C8B-B14F-4D97-AF65-F5344CB8AC3E}">
        <p14:creationId xmlns:p14="http://schemas.microsoft.com/office/powerpoint/2010/main" val="291909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216907" y="258794"/>
            <a:ext cx="6717100" cy="707886"/>
          </a:xfrm>
          <a:prstGeom prst="rect">
            <a:avLst/>
          </a:prstGeom>
          <a:noFill/>
        </p:spPr>
        <p:txBody>
          <a:bodyPr wrap="square" rtlCol="0">
            <a:spAutoFit/>
          </a:bodyPr>
          <a:lstStyle/>
          <a:p>
            <a:r>
              <a:rPr lang="en-GB" sz="4000" b="1" dirty="0" smtClean="0">
                <a:solidFill>
                  <a:schemeClr val="bg1"/>
                </a:solidFill>
                <a:effectLst>
                  <a:outerShdw blurRad="38100" dist="38100" dir="2700000" algn="tl">
                    <a:srgbClr val="000000">
                      <a:alpha val="43137"/>
                    </a:srgbClr>
                  </a:outerShdw>
                </a:effectLst>
                <a:latin typeface="Calibri" panose="020F0502020204030204" pitchFamily="34" charset="0"/>
              </a:rPr>
              <a:t>What is cleft lip &amp; palate?</a:t>
            </a:r>
            <a:endParaRPr lang="en-GB" sz="4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Rectangle 2"/>
          <p:cNvSpPr/>
          <p:nvPr/>
        </p:nvSpPr>
        <p:spPr>
          <a:xfrm>
            <a:off x="395827" y="4365104"/>
            <a:ext cx="8385316" cy="1938992"/>
          </a:xfrm>
          <a:prstGeom prst="rect">
            <a:avLst/>
          </a:prstGeom>
        </p:spPr>
        <p:txBody>
          <a:bodyPr wrap="square">
            <a:spAutoFit/>
          </a:bodyPr>
          <a:lstStyle/>
          <a:p>
            <a:pPr marL="342900" indent="-342900">
              <a:buFont typeface="Arial" pitchFamily="34" charset="0"/>
              <a:buChar char="•"/>
            </a:pPr>
            <a:r>
              <a:rPr lang="en-GB" sz="2400" b="1" dirty="0">
                <a:solidFill>
                  <a:schemeClr val="bg1"/>
                </a:solidFill>
              </a:rPr>
              <a:t>‘Cleft’</a:t>
            </a:r>
            <a:r>
              <a:rPr lang="en-GB" sz="2400" dirty="0">
                <a:solidFill>
                  <a:schemeClr val="bg1"/>
                </a:solidFill>
              </a:rPr>
              <a:t> </a:t>
            </a:r>
            <a:r>
              <a:rPr lang="en-GB" sz="2400" dirty="0" smtClean="0">
                <a:solidFill>
                  <a:schemeClr val="bg1"/>
                </a:solidFill>
              </a:rPr>
              <a:t>just means </a:t>
            </a:r>
            <a:r>
              <a:rPr lang="en-GB" sz="2400" b="1" dirty="0" smtClean="0">
                <a:solidFill>
                  <a:schemeClr val="bg1"/>
                </a:solidFill>
              </a:rPr>
              <a:t>‘gap’</a:t>
            </a:r>
          </a:p>
          <a:p>
            <a:pPr marL="342900" indent="-342900">
              <a:buFont typeface="Arial" pitchFamily="34" charset="0"/>
              <a:buChar char="•"/>
            </a:pPr>
            <a:endParaRPr lang="en-GB" sz="2400" dirty="0" smtClean="0">
              <a:solidFill>
                <a:schemeClr val="bg1"/>
              </a:solidFill>
            </a:endParaRPr>
          </a:p>
          <a:p>
            <a:pPr marL="342900" indent="-342900">
              <a:buFont typeface="Arial" pitchFamily="34" charset="0"/>
              <a:buChar char="•"/>
            </a:pPr>
            <a:r>
              <a:rPr lang="en-GB" sz="2400" dirty="0" smtClean="0">
                <a:solidFill>
                  <a:schemeClr val="bg1"/>
                </a:solidFill>
              </a:rPr>
              <a:t>A </a:t>
            </a:r>
            <a:r>
              <a:rPr lang="en-GB" sz="2400" dirty="0">
                <a:solidFill>
                  <a:schemeClr val="bg1"/>
                </a:solidFill>
              </a:rPr>
              <a:t>‘</a:t>
            </a:r>
            <a:r>
              <a:rPr lang="en-GB" sz="2400" b="1" dirty="0">
                <a:solidFill>
                  <a:schemeClr val="bg1"/>
                </a:solidFill>
              </a:rPr>
              <a:t>cleft lip</a:t>
            </a:r>
            <a:r>
              <a:rPr lang="en-GB" sz="2400" dirty="0">
                <a:solidFill>
                  <a:schemeClr val="bg1"/>
                </a:solidFill>
              </a:rPr>
              <a:t>’ is a </a:t>
            </a:r>
            <a:r>
              <a:rPr lang="en-GB" sz="2400" dirty="0" smtClean="0">
                <a:solidFill>
                  <a:schemeClr val="bg1"/>
                </a:solidFill>
              </a:rPr>
              <a:t>gap </a:t>
            </a:r>
            <a:r>
              <a:rPr lang="en-GB" sz="2400" dirty="0">
                <a:solidFill>
                  <a:schemeClr val="bg1"/>
                </a:solidFill>
              </a:rPr>
              <a:t>in the upper lip. </a:t>
            </a:r>
          </a:p>
          <a:p>
            <a:r>
              <a:rPr lang="en-GB" sz="2400" dirty="0">
                <a:solidFill>
                  <a:schemeClr val="bg1"/>
                </a:solidFill>
              </a:rPr>
              <a:t> </a:t>
            </a:r>
          </a:p>
          <a:p>
            <a:pPr marL="342900" indent="-342900">
              <a:buFont typeface="Arial" pitchFamily="34" charset="0"/>
              <a:buChar char="•"/>
            </a:pPr>
            <a:r>
              <a:rPr lang="en-GB" sz="2400" dirty="0" smtClean="0">
                <a:solidFill>
                  <a:schemeClr val="bg1"/>
                </a:solidFill>
              </a:rPr>
              <a:t>A </a:t>
            </a:r>
            <a:r>
              <a:rPr lang="en-GB" sz="2400" dirty="0">
                <a:solidFill>
                  <a:schemeClr val="bg1"/>
                </a:solidFill>
              </a:rPr>
              <a:t>‘</a:t>
            </a:r>
            <a:r>
              <a:rPr lang="en-GB" sz="2400" b="1" dirty="0">
                <a:solidFill>
                  <a:schemeClr val="bg1"/>
                </a:solidFill>
              </a:rPr>
              <a:t>cleft palate</a:t>
            </a:r>
            <a:r>
              <a:rPr lang="en-GB" sz="2400" dirty="0">
                <a:solidFill>
                  <a:schemeClr val="bg1"/>
                </a:solidFill>
              </a:rPr>
              <a:t>’ is a </a:t>
            </a:r>
            <a:r>
              <a:rPr lang="en-GB" sz="2400" dirty="0" smtClean="0">
                <a:solidFill>
                  <a:schemeClr val="bg1"/>
                </a:solidFill>
              </a:rPr>
              <a:t>gap </a:t>
            </a:r>
            <a:r>
              <a:rPr lang="en-GB" sz="2400" dirty="0">
                <a:solidFill>
                  <a:schemeClr val="bg1"/>
                </a:solidFill>
              </a:rPr>
              <a:t>in the </a:t>
            </a:r>
            <a:r>
              <a:rPr lang="en-GB" sz="2400" dirty="0" smtClean="0">
                <a:solidFill>
                  <a:schemeClr val="bg1"/>
                </a:solidFill>
              </a:rPr>
              <a:t>top of </a:t>
            </a:r>
            <a:r>
              <a:rPr lang="en-GB" sz="2400" dirty="0">
                <a:solidFill>
                  <a:schemeClr val="bg1"/>
                </a:solidFill>
              </a:rPr>
              <a:t>the </a:t>
            </a:r>
            <a:r>
              <a:rPr lang="en-GB" sz="2400" dirty="0" smtClean="0">
                <a:solidFill>
                  <a:schemeClr val="bg1"/>
                </a:solidFill>
              </a:rPr>
              <a:t>inside of the mouth</a:t>
            </a:r>
            <a:r>
              <a:rPr lang="en-GB" sz="2400" dirty="0">
                <a:solidFill>
                  <a:schemeClr val="bg1"/>
                </a:solidFill>
              </a:rPr>
              <a:t>.</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22711" y="1081381"/>
            <a:ext cx="4611296" cy="324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9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860" y="1412776"/>
            <a:ext cx="3858411" cy="4104456"/>
            <a:chOff x="72860" y="1412776"/>
            <a:chExt cx="3858411" cy="4104456"/>
          </a:xfrm>
        </p:grpSpPr>
        <p:sp>
          <p:nvSpPr>
            <p:cNvPr id="9" name="Oval 8"/>
            <p:cNvSpPr/>
            <p:nvPr/>
          </p:nvSpPr>
          <p:spPr>
            <a:xfrm>
              <a:off x="72860" y="1412776"/>
              <a:ext cx="3858411" cy="41044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2899"/>
            <a:stretch/>
          </p:blipFill>
          <p:spPr>
            <a:xfrm>
              <a:off x="284128" y="1576124"/>
              <a:ext cx="3435877" cy="35370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 name="Group 1"/>
          <p:cNvGrpSpPr/>
          <p:nvPr/>
        </p:nvGrpSpPr>
        <p:grpSpPr>
          <a:xfrm>
            <a:off x="2408244" y="1858223"/>
            <a:ext cx="4174832" cy="4352552"/>
            <a:chOff x="2408244" y="1858223"/>
            <a:chExt cx="4174832" cy="4352552"/>
          </a:xfrm>
        </p:grpSpPr>
        <p:sp>
          <p:nvSpPr>
            <p:cNvPr id="11" name="Oval 10"/>
            <p:cNvSpPr/>
            <p:nvPr/>
          </p:nvSpPr>
          <p:spPr>
            <a:xfrm rot="1349793">
              <a:off x="2408244" y="1858223"/>
              <a:ext cx="4174832" cy="43525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79996" y="1988840"/>
              <a:ext cx="3744416" cy="39471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grpSp>
        <p:nvGrpSpPr>
          <p:cNvPr id="5" name="Group 4"/>
          <p:cNvGrpSpPr/>
          <p:nvPr/>
        </p:nvGrpSpPr>
        <p:grpSpPr>
          <a:xfrm>
            <a:off x="5101685" y="1552360"/>
            <a:ext cx="4000796" cy="3963377"/>
            <a:chOff x="5101685" y="1552360"/>
            <a:chExt cx="4000796" cy="3963377"/>
          </a:xfrm>
        </p:grpSpPr>
        <p:sp>
          <p:nvSpPr>
            <p:cNvPr id="10" name="Oval 9"/>
            <p:cNvSpPr/>
            <p:nvPr/>
          </p:nvSpPr>
          <p:spPr>
            <a:xfrm rot="1349793">
              <a:off x="5101685" y="1552360"/>
              <a:ext cx="4000796" cy="39633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06325" y="1628800"/>
              <a:ext cx="3459236" cy="3600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8" name="TextBox 7"/>
          <p:cNvSpPr txBox="1"/>
          <p:nvPr/>
        </p:nvSpPr>
        <p:spPr>
          <a:xfrm>
            <a:off x="420865" y="260648"/>
            <a:ext cx="8723135" cy="677108"/>
          </a:xfrm>
          <a:prstGeom prst="rect">
            <a:avLst/>
          </a:prstGeom>
          <a:noFill/>
        </p:spPr>
        <p:txBody>
          <a:bodyPr wrap="square" rtlCol="0">
            <a:spAutoFit/>
          </a:bodyPr>
          <a:lstStyle/>
          <a:p>
            <a:r>
              <a:rPr lang="en-GB" sz="3800" dirty="0" smtClean="0">
                <a:solidFill>
                  <a:schemeClr val="bg1"/>
                </a:solidFill>
              </a:rPr>
              <a:t>Growing up with a cleft lip and/or palate</a:t>
            </a:r>
            <a:endParaRPr lang="en-US" sz="3800" dirty="0">
              <a:solidFill>
                <a:schemeClr val="bg1"/>
              </a:solidFill>
            </a:endParaRPr>
          </a:p>
        </p:txBody>
      </p:sp>
    </p:spTree>
    <p:extLst>
      <p:ext uri="{BB962C8B-B14F-4D97-AF65-F5344CB8AC3E}">
        <p14:creationId xmlns:p14="http://schemas.microsoft.com/office/powerpoint/2010/main" val="25704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611560" y="398368"/>
            <a:ext cx="1783245" cy="1015663"/>
          </a:xfrm>
          <a:prstGeom prst="rect">
            <a:avLst/>
          </a:prstGeom>
          <a:noFill/>
        </p:spPr>
        <p:txBody>
          <a:bodyPr wrap="none" rtlCol="0">
            <a:spAutoFit/>
          </a:bodyPr>
          <a:lstStyle/>
          <a:p>
            <a:r>
              <a:rPr lang="en-GB" sz="6000" b="1" dirty="0" smtClean="0">
                <a:solidFill>
                  <a:schemeClr val="bg1"/>
                </a:solidFill>
              </a:rPr>
              <a:t>FAQs</a:t>
            </a:r>
            <a:endParaRPr lang="en-US" sz="6000" b="1" dirty="0">
              <a:solidFill>
                <a:schemeClr val="bg1"/>
              </a:solidFill>
            </a:endParaRPr>
          </a:p>
        </p:txBody>
      </p:sp>
      <p:sp>
        <p:nvSpPr>
          <p:cNvPr id="2" name="Content Placeholder 1"/>
          <p:cNvSpPr>
            <a:spLocks noGrp="1"/>
          </p:cNvSpPr>
          <p:nvPr>
            <p:ph idx="1"/>
          </p:nvPr>
        </p:nvSpPr>
        <p:spPr>
          <a:xfrm>
            <a:off x="395536" y="1700808"/>
            <a:ext cx="8229600" cy="4525963"/>
          </a:xfrm>
        </p:spPr>
        <p:txBody>
          <a:bodyPr>
            <a:normAutofit fontScale="92500"/>
          </a:bodyPr>
          <a:lstStyle/>
          <a:p>
            <a:pPr marL="0" indent="0">
              <a:buNone/>
            </a:pPr>
            <a:r>
              <a:rPr lang="en-GB" sz="4100" b="1" i="1" dirty="0">
                <a:solidFill>
                  <a:schemeClr val="bg1"/>
                </a:solidFill>
              </a:rPr>
              <a:t>Q: Is cleft a disability?</a:t>
            </a:r>
            <a:r>
              <a:rPr lang="en-GB" sz="4100" b="1" dirty="0">
                <a:solidFill>
                  <a:schemeClr val="bg1"/>
                </a:solidFill>
              </a:rPr>
              <a:t/>
            </a:r>
            <a:br>
              <a:rPr lang="en-GB" sz="4100" b="1" dirty="0">
                <a:solidFill>
                  <a:schemeClr val="bg1"/>
                </a:solidFill>
              </a:rPr>
            </a:br>
            <a:endParaRPr lang="en-US" sz="4100" dirty="0">
              <a:solidFill>
                <a:schemeClr val="bg1"/>
              </a:solidFill>
            </a:endParaRPr>
          </a:p>
          <a:p>
            <a:pPr marL="0" indent="0">
              <a:buNone/>
            </a:pPr>
            <a:r>
              <a:rPr lang="en-GB" sz="4100" b="1" i="1" dirty="0">
                <a:solidFill>
                  <a:schemeClr val="bg1"/>
                </a:solidFill>
              </a:rPr>
              <a:t>Q: Is cleft linked to learning difficulties?</a:t>
            </a:r>
            <a:r>
              <a:rPr lang="en-GB" sz="4100" dirty="0">
                <a:solidFill>
                  <a:schemeClr val="bg1"/>
                </a:solidFill>
              </a:rPr>
              <a:t> </a:t>
            </a:r>
            <a:br>
              <a:rPr lang="en-GB" sz="4100" dirty="0">
                <a:solidFill>
                  <a:schemeClr val="bg1"/>
                </a:solidFill>
              </a:rPr>
            </a:br>
            <a:endParaRPr lang="en-US" sz="4100" dirty="0">
              <a:solidFill>
                <a:schemeClr val="bg1"/>
              </a:solidFill>
            </a:endParaRPr>
          </a:p>
          <a:p>
            <a:pPr marL="0" indent="0">
              <a:buNone/>
            </a:pPr>
            <a:r>
              <a:rPr lang="en-GB" sz="4100" b="1" i="1" dirty="0">
                <a:solidFill>
                  <a:schemeClr val="bg1"/>
                </a:solidFill>
              </a:rPr>
              <a:t>Q: How do children cope with looking or sounding different?</a:t>
            </a:r>
            <a:r>
              <a:rPr lang="en-GB" sz="4100" i="1" dirty="0">
                <a:solidFill>
                  <a:schemeClr val="bg1"/>
                </a:solidFill>
              </a:rPr>
              <a:t> </a:t>
            </a:r>
            <a:endParaRPr lang="en-US" sz="4100" dirty="0">
              <a:solidFill>
                <a:schemeClr val="bg1"/>
              </a:solidFill>
            </a:endParaRPr>
          </a:p>
          <a:p>
            <a:pPr marL="0" indent="0">
              <a:buNone/>
            </a:pPr>
            <a:r>
              <a:rPr lang="en-GB" b="1" dirty="0"/>
              <a:t> </a:t>
            </a:r>
            <a:endParaRPr lang="en-US" dirty="0"/>
          </a:p>
          <a:p>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8104" y="548680"/>
            <a:ext cx="3121152" cy="2066544"/>
          </a:xfrm>
          <a:prstGeom prst="rect">
            <a:avLst/>
          </a:prstGeom>
        </p:spPr>
      </p:pic>
    </p:spTree>
    <p:extLst>
      <p:ext uri="{BB962C8B-B14F-4D97-AF65-F5344CB8AC3E}">
        <p14:creationId xmlns:p14="http://schemas.microsoft.com/office/powerpoint/2010/main" val="38174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395536" y="548680"/>
            <a:ext cx="3028393" cy="646331"/>
          </a:xfrm>
          <a:prstGeom prst="rect">
            <a:avLst/>
          </a:prstGeom>
          <a:noFill/>
        </p:spPr>
        <p:txBody>
          <a:bodyPr wrap="none" rtlCol="0">
            <a:spAutoFit/>
          </a:bodyPr>
          <a:lstStyle/>
          <a:p>
            <a:r>
              <a:rPr lang="en-GB" sz="3600" b="1" dirty="0">
                <a:solidFill>
                  <a:schemeClr val="bg1"/>
                </a:solidFill>
              </a:rPr>
              <a:t>Missing School</a:t>
            </a:r>
            <a:endParaRPr lang="en-US" sz="3600" b="1" dirty="0">
              <a:solidFill>
                <a:schemeClr val="bg1"/>
              </a:solidFill>
            </a:endParaRPr>
          </a:p>
        </p:txBody>
      </p:sp>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80112" y="548680"/>
            <a:ext cx="2936397" cy="1944216"/>
          </a:xfrm>
        </p:spPr>
      </p:pic>
      <p:sp>
        <p:nvSpPr>
          <p:cNvPr id="8" name="TextBox 7"/>
          <p:cNvSpPr txBox="1"/>
          <p:nvPr/>
        </p:nvSpPr>
        <p:spPr>
          <a:xfrm>
            <a:off x="395536" y="1388675"/>
            <a:ext cx="4536504" cy="1323439"/>
          </a:xfrm>
          <a:prstGeom prst="rect">
            <a:avLst/>
          </a:prstGeom>
          <a:noFill/>
        </p:spPr>
        <p:txBody>
          <a:bodyPr wrap="square" rtlCol="0">
            <a:spAutoFit/>
          </a:bodyPr>
          <a:lstStyle/>
          <a:p>
            <a:r>
              <a:rPr lang="en-US" sz="2000" dirty="0">
                <a:solidFill>
                  <a:schemeClr val="bg1"/>
                </a:solidFill>
              </a:rPr>
              <a:t>Even if a child’s cleft doesn’t cause any problems at school, they will likely still have to miss lessons to attend </a:t>
            </a:r>
            <a:r>
              <a:rPr lang="en-US" sz="2000" b="1" dirty="0">
                <a:solidFill>
                  <a:schemeClr val="bg1"/>
                </a:solidFill>
              </a:rPr>
              <a:t>cleft clinic and hospital appointments</a:t>
            </a:r>
          </a:p>
        </p:txBody>
      </p:sp>
      <p:sp>
        <p:nvSpPr>
          <p:cNvPr id="9" name="TextBox 8"/>
          <p:cNvSpPr txBox="1"/>
          <p:nvPr/>
        </p:nvSpPr>
        <p:spPr>
          <a:xfrm>
            <a:off x="407931" y="3068960"/>
            <a:ext cx="6616499" cy="646331"/>
          </a:xfrm>
          <a:prstGeom prst="rect">
            <a:avLst/>
          </a:prstGeom>
          <a:noFill/>
        </p:spPr>
        <p:txBody>
          <a:bodyPr wrap="square" rtlCol="0">
            <a:spAutoFit/>
          </a:bodyPr>
          <a:lstStyle/>
          <a:p>
            <a:r>
              <a:rPr lang="en-US" sz="3600" b="1" dirty="0" smtClean="0">
                <a:solidFill>
                  <a:schemeClr val="bg1"/>
                </a:solidFill>
              </a:rPr>
              <a:t>How Can Schools Help?</a:t>
            </a:r>
            <a:endParaRPr lang="en-US" sz="3600" b="1" dirty="0">
              <a:solidFill>
                <a:schemeClr val="bg1"/>
              </a:solidFill>
            </a:endParaRPr>
          </a:p>
        </p:txBody>
      </p:sp>
      <p:sp>
        <p:nvSpPr>
          <p:cNvPr id="10" name="TextBox 9"/>
          <p:cNvSpPr txBox="1"/>
          <p:nvPr/>
        </p:nvSpPr>
        <p:spPr>
          <a:xfrm>
            <a:off x="323528" y="4005064"/>
            <a:ext cx="8208912"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Adapt </a:t>
            </a:r>
            <a:r>
              <a:rPr lang="en-GB" sz="2000" dirty="0" smtClean="0">
                <a:solidFill>
                  <a:schemeClr val="bg1"/>
                </a:solidFill>
              </a:rPr>
              <a:t>attendance </a:t>
            </a:r>
            <a:r>
              <a:rPr lang="en-GB" sz="2000" dirty="0">
                <a:solidFill>
                  <a:schemeClr val="bg1"/>
                </a:solidFill>
              </a:rPr>
              <a:t>reward policy so it doesn’t exclude pupils absent for medical reasons. Instead of ‘100% attendance’, they could reward ‘maximum possible’ or ‘most improved’ attendance. </a:t>
            </a:r>
            <a:endParaRPr lang="en-GB" sz="2000" dirty="0" smtClean="0">
              <a:solidFill>
                <a:schemeClr val="bg1"/>
              </a:solidFill>
            </a:endParaRPr>
          </a:p>
          <a:p>
            <a:endParaRPr lang="en-GB" sz="2000" dirty="0" smtClean="0">
              <a:solidFill>
                <a:schemeClr val="bg1"/>
              </a:solidFill>
            </a:endParaRPr>
          </a:p>
          <a:p>
            <a:pPr marL="285750" indent="-285750">
              <a:buFont typeface="Arial" panose="020B0604020202020204" pitchFamily="34" charset="0"/>
              <a:buChar char="•"/>
            </a:pPr>
            <a:r>
              <a:rPr lang="en-GB" sz="2000" dirty="0" smtClean="0">
                <a:solidFill>
                  <a:schemeClr val="bg1"/>
                </a:solidFill>
              </a:rPr>
              <a:t>Work with </a:t>
            </a:r>
            <a:r>
              <a:rPr lang="en-GB" sz="2000" dirty="0">
                <a:solidFill>
                  <a:schemeClr val="bg1"/>
                </a:solidFill>
              </a:rPr>
              <a:t>parents to make sure children are given a chance to catch </a:t>
            </a:r>
            <a:r>
              <a:rPr lang="en-GB" sz="2000" dirty="0" smtClean="0">
                <a:solidFill>
                  <a:schemeClr val="bg1"/>
                </a:solidFill>
              </a:rPr>
              <a:t>up.</a:t>
            </a:r>
            <a:endParaRPr lang="en-US" sz="2000" dirty="0">
              <a:solidFill>
                <a:schemeClr val="bg1"/>
              </a:solidFill>
            </a:endParaRPr>
          </a:p>
        </p:txBody>
      </p:sp>
    </p:spTree>
    <p:extLst>
      <p:ext uri="{BB962C8B-B14F-4D97-AF65-F5344CB8AC3E}">
        <p14:creationId xmlns:p14="http://schemas.microsoft.com/office/powerpoint/2010/main" val="41311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395536" y="548680"/>
            <a:ext cx="4360489" cy="646331"/>
          </a:xfrm>
          <a:prstGeom prst="rect">
            <a:avLst/>
          </a:prstGeom>
          <a:noFill/>
        </p:spPr>
        <p:txBody>
          <a:bodyPr wrap="none" rtlCol="0">
            <a:spAutoFit/>
          </a:bodyPr>
          <a:lstStyle/>
          <a:p>
            <a:r>
              <a:rPr lang="en-GB" sz="3600" b="1" dirty="0" smtClean="0">
                <a:solidFill>
                  <a:schemeClr val="bg1"/>
                </a:solidFill>
              </a:rPr>
              <a:t>Appearance Concerns</a:t>
            </a:r>
            <a:endParaRPr lang="en-US" sz="3600" b="1" dirty="0">
              <a:solidFill>
                <a:schemeClr val="bg1"/>
              </a:solidFill>
            </a:endParaRPr>
          </a:p>
        </p:txBody>
      </p:sp>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436096" y="548680"/>
            <a:ext cx="3177736" cy="2088232"/>
          </a:xfrm>
        </p:spPr>
      </p:pic>
      <p:sp>
        <p:nvSpPr>
          <p:cNvPr id="7" name="TextBox 6"/>
          <p:cNvSpPr txBox="1"/>
          <p:nvPr/>
        </p:nvSpPr>
        <p:spPr>
          <a:xfrm>
            <a:off x="395536" y="1388675"/>
            <a:ext cx="4536504" cy="1631216"/>
          </a:xfrm>
          <a:prstGeom prst="rect">
            <a:avLst/>
          </a:prstGeom>
          <a:noFill/>
        </p:spPr>
        <p:txBody>
          <a:bodyPr wrap="square" rtlCol="0">
            <a:spAutoFit/>
          </a:bodyPr>
          <a:lstStyle/>
          <a:p>
            <a:r>
              <a:rPr lang="en-US" sz="2000" dirty="0">
                <a:solidFill>
                  <a:schemeClr val="bg1"/>
                </a:solidFill>
              </a:rPr>
              <a:t>Some children may feel </a:t>
            </a:r>
            <a:r>
              <a:rPr lang="en-US" sz="2000" b="1" dirty="0">
                <a:solidFill>
                  <a:schemeClr val="bg1"/>
                </a:solidFill>
              </a:rPr>
              <a:t>especially self-conscious about their appearance</a:t>
            </a:r>
            <a:r>
              <a:rPr lang="en-US" sz="2000" dirty="0">
                <a:solidFill>
                  <a:schemeClr val="bg1"/>
                </a:solidFill>
              </a:rPr>
              <a:t>, and this can have a </a:t>
            </a:r>
            <a:r>
              <a:rPr lang="en-US" sz="2000" b="1" dirty="0">
                <a:solidFill>
                  <a:schemeClr val="bg1"/>
                </a:solidFill>
              </a:rPr>
              <a:t>negative impact on their general confidence levels and class participation</a:t>
            </a:r>
            <a:r>
              <a:rPr lang="en-US" sz="2000" dirty="0">
                <a:solidFill>
                  <a:schemeClr val="bg1"/>
                </a:solidFill>
              </a:rPr>
              <a:t>.</a:t>
            </a:r>
            <a:endParaRPr lang="en-US" sz="2000" b="1" dirty="0">
              <a:solidFill>
                <a:schemeClr val="bg1"/>
              </a:solidFill>
            </a:endParaRPr>
          </a:p>
        </p:txBody>
      </p:sp>
      <p:sp>
        <p:nvSpPr>
          <p:cNvPr id="8" name="TextBox 7"/>
          <p:cNvSpPr txBox="1"/>
          <p:nvPr/>
        </p:nvSpPr>
        <p:spPr>
          <a:xfrm>
            <a:off x="423009" y="4005064"/>
            <a:ext cx="812852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Teachers should </a:t>
            </a:r>
            <a:r>
              <a:rPr lang="en-US" sz="2000" dirty="0">
                <a:solidFill>
                  <a:schemeClr val="bg1"/>
                </a:solidFill>
              </a:rPr>
              <a:t>take extra care to look out for teasing or comments around </a:t>
            </a:r>
            <a:r>
              <a:rPr lang="en-US" sz="2000" dirty="0" smtClean="0">
                <a:solidFill>
                  <a:schemeClr val="bg1"/>
                </a:solidFill>
              </a:rPr>
              <a:t>appearance, </a:t>
            </a:r>
            <a:r>
              <a:rPr lang="en-US" sz="2000" dirty="0">
                <a:solidFill>
                  <a:schemeClr val="bg1"/>
                </a:solidFill>
              </a:rPr>
              <a:t>and should support children who wish to explain to the rest of the class why they may look different. </a:t>
            </a:r>
            <a:endParaRPr lang="en-US" sz="2000" dirty="0" smtClean="0">
              <a:solidFill>
                <a:schemeClr val="bg1"/>
              </a:solidFill>
            </a:endParaRPr>
          </a:p>
          <a:p>
            <a:endParaRPr lang="en-US" sz="20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They </a:t>
            </a:r>
            <a:r>
              <a:rPr lang="en-US" sz="2000" dirty="0">
                <a:solidFill>
                  <a:schemeClr val="bg1"/>
                </a:solidFill>
              </a:rPr>
              <a:t>should also sensitively approach any lessons which may bring up issues to do with a child’s cleft or appearance, e.g. self-portraits.</a:t>
            </a:r>
          </a:p>
        </p:txBody>
      </p:sp>
      <p:sp>
        <p:nvSpPr>
          <p:cNvPr id="9" name="TextBox 8"/>
          <p:cNvSpPr txBox="1"/>
          <p:nvPr/>
        </p:nvSpPr>
        <p:spPr>
          <a:xfrm>
            <a:off x="423009" y="3212976"/>
            <a:ext cx="6616499" cy="646331"/>
          </a:xfrm>
          <a:prstGeom prst="rect">
            <a:avLst/>
          </a:prstGeom>
          <a:noFill/>
        </p:spPr>
        <p:txBody>
          <a:bodyPr wrap="square" rtlCol="0">
            <a:spAutoFit/>
          </a:bodyPr>
          <a:lstStyle/>
          <a:p>
            <a:r>
              <a:rPr lang="en-US" sz="3600" b="1" dirty="0" smtClean="0">
                <a:solidFill>
                  <a:schemeClr val="bg1"/>
                </a:solidFill>
              </a:rPr>
              <a:t>How Can Schools Help?</a:t>
            </a:r>
            <a:endParaRPr lang="en-US" sz="3600" b="1" dirty="0">
              <a:solidFill>
                <a:schemeClr val="bg1"/>
              </a:solidFill>
            </a:endParaRPr>
          </a:p>
        </p:txBody>
      </p:sp>
    </p:spTree>
    <p:extLst>
      <p:ext uri="{BB962C8B-B14F-4D97-AF65-F5344CB8AC3E}">
        <p14:creationId xmlns:p14="http://schemas.microsoft.com/office/powerpoint/2010/main" val="140230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395536" y="404664"/>
            <a:ext cx="3468385" cy="646331"/>
          </a:xfrm>
          <a:prstGeom prst="rect">
            <a:avLst/>
          </a:prstGeom>
          <a:noFill/>
        </p:spPr>
        <p:txBody>
          <a:bodyPr wrap="none" rtlCol="0">
            <a:spAutoFit/>
          </a:bodyPr>
          <a:lstStyle/>
          <a:p>
            <a:r>
              <a:rPr lang="en-GB" sz="3600" b="1" dirty="0">
                <a:solidFill>
                  <a:schemeClr val="bg1"/>
                </a:solidFill>
              </a:rPr>
              <a:t>Speech Problems</a:t>
            </a:r>
            <a:endParaRPr lang="en-US" sz="3600" b="1" dirty="0">
              <a:solidFill>
                <a:schemeClr val="bg1"/>
              </a:solidFill>
            </a:endParaRPr>
          </a:p>
        </p:txBody>
      </p:sp>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292080" y="548680"/>
            <a:ext cx="3265540" cy="2142119"/>
          </a:xfrm>
        </p:spPr>
      </p:pic>
      <p:sp>
        <p:nvSpPr>
          <p:cNvPr id="7" name="TextBox 6"/>
          <p:cNvSpPr txBox="1"/>
          <p:nvPr/>
        </p:nvSpPr>
        <p:spPr>
          <a:xfrm>
            <a:off x="440976" y="1080166"/>
            <a:ext cx="4536504" cy="2246769"/>
          </a:xfrm>
          <a:prstGeom prst="rect">
            <a:avLst/>
          </a:prstGeom>
          <a:noFill/>
        </p:spPr>
        <p:txBody>
          <a:bodyPr wrap="square" rtlCol="0">
            <a:spAutoFit/>
          </a:bodyPr>
          <a:lstStyle/>
          <a:p>
            <a:r>
              <a:rPr lang="en-US" sz="2000" dirty="0">
                <a:solidFill>
                  <a:schemeClr val="bg1"/>
                </a:solidFill>
              </a:rPr>
              <a:t>Around </a:t>
            </a:r>
            <a:r>
              <a:rPr lang="en-US" sz="2000" b="1" dirty="0">
                <a:solidFill>
                  <a:schemeClr val="bg1"/>
                </a:solidFill>
              </a:rPr>
              <a:t>40% of children with a cleft palate being treated for speech issues will still not have ‘normal’ speech by the time they start </a:t>
            </a:r>
            <a:r>
              <a:rPr lang="en-US" sz="2000" b="1" dirty="0" smtClean="0">
                <a:solidFill>
                  <a:schemeClr val="bg1"/>
                </a:solidFill>
              </a:rPr>
              <a:t>school</a:t>
            </a:r>
            <a:r>
              <a:rPr lang="en-US" sz="2000" dirty="0" smtClean="0">
                <a:solidFill>
                  <a:schemeClr val="bg1"/>
                </a:solidFill>
              </a:rPr>
              <a:t>, and may sound nasal or be hard to understand. </a:t>
            </a:r>
            <a:r>
              <a:rPr lang="en-US" sz="2000" b="1" dirty="0" smtClean="0">
                <a:solidFill>
                  <a:schemeClr val="bg1"/>
                </a:solidFill>
              </a:rPr>
              <a:t>This </a:t>
            </a:r>
            <a:r>
              <a:rPr lang="en-US" sz="2000" b="1" dirty="0">
                <a:solidFill>
                  <a:schemeClr val="bg1"/>
                </a:solidFill>
              </a:rPr>
              <a:t>can affect class participation and social interaction with other children.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056" y="3326935"/>
            <a:ext cx="68040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5387" y="4102483"/>
            <a:ext cx="8514768"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Avoid </a:t>
            </a:r>
            <a:r>
              <a:rPr lang="en-US" sz="2000" dirty="0">
                <a:solidFill>
                  <a:schemeClr val="bg1"/>
                </a:solidFill>
              </a:rPr>
              <a:t>interrupting or ‘correcting’ </a:t>
            </a:r>
            <a:r>
              <a:rPr lang="en-US" sz="2000" dirty="0" smtClean="0">
                <a:solidFill>
                  <a:schemeClr val="bg1"/>
                </a:solidFill>
              </a:rPr>
              <a:t>a child’s speech. This can cause anxiety around speaking.</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Ask a child to repeat themselves once. If you still can’t understand, repeat back clearly what you think they may be saying until an understanding is reached.</a:t>
            </a:r>
          </a:p>
        </p:txBody>
      </p:sp>
    </p:spTree>
    <p:extLst>
      <p:ext uri="{BB962C8B-B14F-4D97-AF65-F5344CB8AC3E}">
        <p14:creationId xmlns:p14="http://schemas.microsoft.com/office/powerpoint/2010/main" val="40823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Registered Charity England &amp; Wales (1108160) and Scotland (SC041034)</a:t>
            </a:r>
            <a:endParaRPr lang="en-GB"/>
          </a:p>
        </p:txBody>
      </p:sp>
      <p:sp>
        <p:nvSpPr>
          <p:cNvPr id="6" name="TextBox 5"/>
          <p:cNvSpPr txBox="1"/>
          <p:nvPr/>
        </p:nvSpPr>
        <p:spPr>
          <a:xfrm>
            <a:off x="4104642" y="476672"/>
            <a:ext cx="3591817" cy="646331"/>
          </a:xfrm>
          <a:prstGeom prst="rect">
            <a:avLst/>
          </a:prstGeom>
          <a:noFill/>
        </p:spPr>
        <p:txBody>
          <a:bodyPr wrap="none" rtlCol="0">
            <a:spAutoFit/>
          </a:bodyPr>
          <a:lstStyle/>
          <a:p>
            <a:r>
              <a:rPr lang="en-GB" sz="3600" b="1" dirty="0">
                <a:solidFill>
                  <a:schemeClr val="bg1"/>
                </a:solidFill>
              </a:rPr>
              <a:t>Speech </a:t>
            </a:r>
            <a:r>
              <a:rPr lang="en-GB" sz="3600" b="1" dirty="0" smtClean="0">
                <a:solidFill>
                  <a:schemeClr val="bg1"/>
                </a:solidFill>
              </a:rPr>
              <a:t>Problems</a:t>
            </a:r>
            <a:endParaRPr lang="en-US" sz="3600" b="1" dirty="0">
              <a:solidFill>
                <a:schemeClr val="bg1"/>
              </a:solidFill>
            </a:endParaRPr>
          </a:p>
        </p:txBody>
      </p:sp>
      <p:sp>
        <p:nvSpPr>
          <p:cNvPr id="8" name="TextBox 7"/>
          <p:cNvSpPr txBox="1"/>
          <p:nvPr/>
        </p:nvSpPr>
        <p:spPr>
          <a:xfrm>
            <a:off x="375386" y="2636912"/>
            <a:ext cx="8301069"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Certain lessons may cause problems for children with speech difficulties caused by a cleft palate, such as </a:t>
            </a:r>
            <a:r>
              <a:rPr lang="en-US" sz="2000" b="1" dirty="0">
                <a:solidFill>
                  <a:schemeClr val="bg1"/>
                </a:solidFill>
              </a:rPr>
              <a:t>music</a:t>
            </a:r>
            <a:r>
              <a:rPr lang="en-US" sz="2000" dirty="0">
                <a:solidFill>
                  <a:schemeClr val="bg1"/>
                </a:solidFill>
              </a:rPr>
              <a:t> (especially with wind or brass instruments), </a:t>
            </a:r>
            <a:r>
              <a:rPr lang="en-US" sz="2000" b="1" dirty="0">
                <a:solidFill>
                  <a:schemeClr val="bg1"/>
                </a:solidFill>
              </a:rPr>
              <a:t>languages</a:t>
            </a:r>
            <a:r>
              <a:rPr lang="en-US" sz="2000" dirty="0">
                <a:solidFill>
                  <a:schemeClr val="bg1"/>
                </a:solidFill>
              </a:rPr>
              <a:t> (children may not be able to physically pronounce certain sounds), and </a:t>
            </a:r>
            <a:r>
              <a:rPr lang="en-US" sz="2000" b="1" dirty="0">
                <a:solidFill>
                  <a:schemeClr val="bg1"/>
                </a:solidFill>
              </a:rPr>
              <a:t>reading out loud</a:t>
            </a:r>
            <a:r>
              <a:rPr lang="en-US" sz="2000" dirty="0">
                <a:solidFill>
                  <a:schemeClr val="bg1"/>
                </a:solidFill>
              </a:rPr>
              <a:t>.</a:t>
            </a:r>
          </a:p>
          <a:p>
            <a:pPr marL="342900" indent="-342900">
              <a:buFont typeface="Arial" panose="020B0604020202020204" pitchFamily="34" charset="0"/>
              <a:buChar char="•"/>
            </a:pPr>
            <a:endParaRPr lang="en-US" sz="2000" dirty="0" smtClean="0">
              <a:solidFill>
                <a:schemeClr val="bg1"/>
              </a:solidFill>
            </a:endParaRPr>
          </a:p>
          <a:p>
            <a:r>
              <a:rPr lang="en-US" sz="2000" b="1" dirty="0" smtClean="0">
                <a:solidFill>
                  <a:schemeClr val="bg1"/>
                </a:solidFill>
              </a:rPr>
              <a:t>Teachers should:</a:t>
            </a:r>
            <a:endParaRPr lang="en-US" sz="2000" b="1" dirty="0">
              <a:solidFill>
                <a:schemeClr val="bg1"/>
              </a:solidFill>
            </a:endParaRPr>
          </a:p>
          <a:p>
            <a:pPr marL="342900" indent="-342900">
              <a:buFont typeface="Arial" panose="020B0604020202020204" pitchFamily="34" charset="0"/>
              <a:buChar char="•"/>
            </a:pPr>
            <a:r>
              <a:rPr lang="en-US" sz="2000" dirty="0" smtClean="0">
                <a:solidFill>
                  <a:schemeClr val="bg1"/>
                </a:solidFill>
              </a:rPr>
              <a:t>Be patient</a:t>
            </a:r>
          </a:p>
          <a:p>
            <a:pPr marL="342900" indent="-342900">
              <a:buFont typeface="Arial" panose="020B0604020202020204" pitchFamily="34" charset="0"/>
              <a:buChar char="•"/>
            </a:pPr>
            <a:r>
              <a:rPr lang="en-US" sz="2000" dirty="0">
                <a:solidFill>
                  <a:schemeClr val="bg1"/>
                </a:solidFill>
              </a:rPr>
              <a:t>E</a:t>
            </a:r>
            <a:r>
              <a:rPr lang="en-US" sz="2000" dirty="0" smtClean="0">
                <a:solidFill>
                  <a:schemeClr val="bg1"/>
                </a:solidFill>
              </a:rPr>
              <a:t>ncourage </a:t>
            </a:r>
            <a:r>
              <a:rPr lang="en-US" sz="2000" dirty="0">
                <a:solidFill>
                  <a:schemeClr val="bg1"/>
                </a:solidFill>
              </a:rPr>
              <a:t>children to use their </a:t>
            </a:r>
            <a:r>
              <a:rPr lang="en-US" sz="2000" dirty="0" smtClean="0">
                <a:solidFill>
                  <a:schemeClr val="bg1"/>
                </a:solidFill>
              </a:rPr>
              <a:t>voices </a:t>
            </a:r>
          </a:p>
          <a:p>
            <a:pPr marL="342900" indent="-342900">
              <a:buFont typeface="Arial" panose="020B0604020202020204" pitchFamily="34" charset="0"/>
              <a:buChar char="•"/>
            </a:pPr>
            <a:r>
              <a:rPr lang="en-US" sz="2000" dirty="0">
                <a:solidFill>
                  <a:schemeClr val="bg1"/>
                </a:solidFill>
              </a:rPr>
              <a:t>P</a:t>
            </a:r>
            <a:r>
              <a:rPr lang="en-US" sz="2000" dirty="0" smtClean="0">
                <a:solidFill>
                  <a:schemeClr val="bg1"/>
                </a:solidFill>
              </a:rPr>
              <a:t>raise successes </a:t>
            </a:r>
            <a:r>
              <a:rPr lang="en-US" sz="2000" dirty="0">
                <a:solidFill>
                  <a:schemeClr val="bg1"/>
                </a:solidFill>
              </a:rPr>
              <a:t>and </a:t>
            </a:r>
            <a:r>
              <a:rPr lang="en-US" sz="2000" dirty="0" smtClean="0">
                <a:solidFill>
                  <a:schemeClr val="bg1"/>
                </a:solidFill>
              </a:rPr>
              <a:t>milestones</a:t>
            </a:r>
          </a:p>
          <a:p>
            <a:pPr marL="342900" indent="-342900">
              <a:buFont typeface="Arial" panose="020B0604020202020204" pitchFamily="34" charset="0"/>
              <a:buChar char="•"/>
            </a:pPr>
            <a:r>
              <a:rPr lang="en-US" sz="2000" dirty="0" smtClean="0">
                <a:solidFill>
                  <a:schemeClr val="bg1"/>
                </a:solidFill>
              </a:rPr>
              <a:t>If </a:t>
            </a:r>
            <a:r>
              <a:rPr lang="en-US" sz="2000" dirty="0">
                <a:solidFill>
                  <a:schemeClr val="bg1"/>
                </a:solidFill>
              </a:rPr>
              <a:t>possible, </a:t>
            </a:r>
            <a:r>
              <a:rPr lang="en-US" sz="2000" dirty="0" smtClean="0">
                <a:solidFill>
                  <a:schemeClr val="bg1"/>
                </a:solidFill>
              </a:rPr>
              <a:t>work </a:t>
            </a:r>
            <a:r>
              <a:rPr lang="en-US" sz="2000" dirty="0">
                <a:solidFill>
                  <a:schemeClr val="bg1"/>
                </a:solidFill>
              </a:rPr>
              <a:t>in partnership with parents and a child’s Speech and Language Therapist to support their therapy </a:t>
            </a:r>
            <a:r>
              <a:rPr lang="en-US" sz="2000" dirty="0" smtClean="0">
                <a:solidFill>
                  <a:schemeClr val="bg1"/>
                </a:solidFill>
              </a:rPr>
              <a:t>targets</a:t>
            </a:r>
          </a:p>
          <a:p>
            <a:pPr marL="342900" indent="-342900">
              <a:buFont typeface="Arial" panose="020B0604020202020204" pitchFamily="34" charset="0"/>
              <a:buChar char="•"/>
            </a:pPr>
            <a:endParaRPr lang="en-GB" sz="2000" dirty="0">
              <a:solidFill>
                <a:schemeClr val="bg1"/>
              </a:solidFill>
            </a:endParaRPr>
          </a:p>
          <a:p>
            <a:endParaRPr lang="en-US" sz="2000" dirty="0">
              <a:solidFill>
                <a:schemeClr val="bg1"/>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2" y="476672"/>
            <a:ext cx="3116493" cy="2034299"/>
          </a:xfrm>
          <a:prstGeom prst="rect">
            <a:avLst/>
          </a:prstGeom>
        </p:spPr>
      </p:pic>
    </p:spTree>
    <p:extLst>
      <p:ext uri="{BB962C8B-B14F-4D97-AF65-F5344CB8AC3E}">
        <p14:creationId xmlns:p14="http://schemas.microsoft.com/office/powerpoint/2010/main" val="40845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3133</TotalTime>
  <Words>2923</Words>
  <Application>Microsoft Office PowerPoint</Application>
  <PresentationFormat>On-screen Show (4:3)</PresentationFormat>
  <Paragraphs>207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Martindale</dc:creator>
  <cp:lastModifiedBy>Anna Martindale</cp:lastModifiedBy>
  <cp:revision>179</cp:revision>
  <cp:lastPrinted>2016-01-29T17:04:19Z</cp:lastPrinted>
  <dcterms:created xsi:type="dcterms:W3CDTF">2013-03-13T12:42:03Z</dcterms:created>
  <dcterms:modified xsi:type="dcterms:W3CDTF">2018-06-07T10:45:20Z</dcterms:modified>
</cp:coreProperties>
</file>